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8"/>
  </p:notesMasterIdLst>
  <p:sldIdLst>
    <p:sldId id="257" r:id="rId2"/>
    <p:sldId id="258" r:id="rId3"/>
    <p:sldId id="259" r:id="rId4"/>
    <p:sldId id="261" r:id="rId5"/>
    <p:sldId id="262" r:id="rId6"/>
    <p:sldId id="263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28" d="100"/>
          <a:sy n="128" d="100"/>
        </p:scale>
        <p:origin x="45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02E9F0-1F81-4E2E-9ECC-DFB1073FD5E0}" type="datetimeFigureOut">
              <a:rPr lang="en-US" smtClean="0"/>
              <a:t>9/9/20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3E376B-F968-4C0F-99F3-810AAB20B9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828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02D6E04-3A2F-4B48-A297-666578EDF1B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5762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02D6E04-3A2F-4B48-A297-666578EDF1B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765382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02D6E04-3A2F-4B48-A297-666578EDF1B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912723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02D6E04-3A2F-4B48-A297-666578EDF1B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018466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sv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Cover Slide,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61C033-5F13-4DFF-B15B-CE7C811FF24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black">
          <a:xfrm>
            <a:off x="609600" y="2255520"/>
            <a:ext cx="6705600" cy="1403461"/>
          </a:xfrm>
        </p:spPr>
        <p:txBody>
          <a:bodyPr anchor="b">
            <a:spAutoFit/>
          </a:bodyPr>
          <a:lstStyle>
            <a:lvl1pPr algn="l">
              <a:defRPr sz="5067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Presentation Title Goes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915D2C-FBBF-4872-8B9B-3345FADF0AA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609600" y="4157473"/>
            <a:ext cx="6705600" cy="718145"/>
          </a:xfrm>
        </p:spPr>
        <p:txBody>
          <a:bodyPr>
            <a:sp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tx1"/>
                </a:solidFill>
              </a:defRPr>
            </a:lvl1pPr>
            <a:lvl2pPr marL="0" indent="0" algn="l">
              <a:buClrTx/>
              <a:buFont typeface="Arial" panose="020B0604020202020204" pitchFamily="34" charset="0"/>
              <a:buNone/>
              <a:tabLst/>
              <a:defRPr sz="1600">
                <a:solidFill>
                  <a:schemeClr val="tx1"/>
                </a:solidFill>
              </a:defRPr>
            </a:lvl2pPr>
            <a:lvl3pPr marL="304792" indent="-304792" algn="l">
              <a:spcBef>
                <a:spcPts val="800"/>
              </a:spcBef>
              <a:buClrTx/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3pPr>
            <a:lvl4pPr marL="304792" indent="-304792" algn="l">
              <a:spcBef>
                <a:spcPts val="800"/>
              </a:spcBef>
              <a:buClrTx/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4pPr>
            <a:lvl5pPr marL="304792" indent="-304792" algn="l">
              <a:spcBef>
                <a:spcPts val="800"/>
              </a:spcBef>
              <a:buClrTx/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5pPr>
            <a:lvl6pPr marL="304792" indent="-304792" algn="l">
              <a:spcBef>
                <a:spcPts val="800"/>
              </a:spcBef>
              <a:buClrTx/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6pPr>
            <a:lvl7pPr marL="304792" indent="-304792" algn="l">
              <a:spcBef>
                <a:spcPts val="800"/>
              </a:spcBef>
              <a:buClrTx/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7pPr>
            <a:lvl8pPr marL="304792" indent="-304792" algn="l">
              <a:spcBef>
                <a:spcPts val="800"/>
              </a:spcBef>
              <a:buClrTx/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8pPr>
            <a:lvl9pPr marL="304792" indent="-304792" algn="l">
              <a:spcBef>
                <a:spcPts val="800"/>
              </a:spcBef>
              <a:buClrTx/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Speaker’s Full Name</a:t>
            </a:r>
          </a:p>
          <a:p>
            <a:pPr lvl="1"/>
            <a:r>
              <a:rPr lang="en-US" dirty="0"/>
              <a:t>Speaker’s title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593BD8E8-263E-4363-B56A-C65448707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white">
          <a:xfrm>
            <a:off x="609600" y="6343036"/>
            <a:ext cx="6705600" cy="153888"/>
          </a:xfrm>
        </p:spPr>
        <p:txBody>
          <a:bodyPr>
            <a:spAutoFit/>
          </a:bodyPr>
          <a:lstStyle>
            <a:lvl1pPr>
              <a:defRPr sz="1000">
                <a:solidFill>
                  <a:schemeClr val="bg1"/>
                </a:solidFill>
              </a:defRPr>
            </a:lvl1pPr>
            <a:lvl2pPr marL="0" indent="0">
              <a:defRPr sz="1000">
                <a:solidFill>
                  <a:schemeClr val="bg1"/>
                </a:solidFill>
              </a:defRPr>
            </a:lvl2pPr>
            <a:lvl3pPr marL="0" indent="0">
              <a:defRPr sz="1000">
                <a:solidFill>
                  <a:schemeClr val="bg1"/>
                </a:solidFill>
              </a:defRPr>
            </a:lvl3pPr>
            <a:lvl4pPr marL="0" indent="0">
              <a:defRPr sz="1000">
                <a:solidFill>
                  <a:schemeClr val="bg1"/>
                </a:solidFill>
              </a:defRPr>
            </a:lvl4pPr>
            <a:lvl5pPr marL="0" indent="0">
              <a:defRPr sz="1000">
                <a:solidFill>
                  <a:schemeClr val="bg1"/>
                </a:solidFill>
              </a:defRPr>
            </a:lvl5pPr>
            <a:lvl6pPr marL="0" indent="0">
              <a:defRPr sz="1000">
                <a:solidFill>
                  <a:schemeClr val="bg1"/>
                </a:solidFill>
              </a:defRPr>
            </a:lvl6pPr>
            <a:lvl7pPr marL="0" indent="0">
              <a:defRPr sz="1000">
                <a:solidFill>
                  <a:schemeClr val="bg1"/>
                </a:solidFill>
              </a:defRPr>
            </a:lvl7pPr>
            <a:lvl8pPr marL="0" indent="0">
              <a:defRPr sz="1000">
                <a:solidFill>
                  <a:schemeClr val="bg1"/>
                </a:solidFill>
              </a:defRPr>
            </a:lvl8pPr>
            <a:lvl9pPr marL="0" indent="0">
              <a:defRPr sz="1000">
                <a:solidFill>
                  <a:schemeClr val="bg1"/>
                </a:solidFill>
              </a:defRPr>
            </a:lvl9pPr>
          </a:lstStyle>
          <a:p>
            <a:r>
              <a:rPr lang="en-US" dirty="0"/>
              <a:t>© 2019 Cognizant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2D38650-2189-4A4F-AD30-9C41C4094C5F}"/>
              </a:ext>
            </a:extLst>
          </p:cNvPr>
          <p:cNvCxnSpPr>
            <a:cxnSpLocks/>
          </p:cNvCxnSpPr>
          <p:nvPr userDrawn="1"/>
        </p:nvCxnSpPr>
        <p:spPr bwMode="black">
          <a:xfrm>
            <a:off x="609600" y="3904765"/>
            <a:ext cx="3048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340A8AA3-24E7-3746-9F33-C63FF2EB3C0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42608" y="-23967"/>
            <a:ext cx="12277216" cy="6905933"/>
          </a:xfrm>
          <a:prstGeom prst="rect">
            <a:avLst/>
          </a:prstGeom>
        </p:spPr>
      </p:pic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CF89921D-1EC9-144F-8E99-0EB7C12508A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34434" y="309034"/>
            <a:ext cx="4399692" cy="318753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933" b="0" cap="none" spc="60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date here</a:t>
            </a:r>
          </a:p>
        </p:txBody>
      </p:sp>
    </p:spTree>
    <p:extLst>
      <p:ext uri="{BB962C8B-B14F-4D97-AF65-F5344CB8AC3E}">
        <p14:creationId xmlns:p14="http://schemas.microsoft.com/office/powerpoint/2010/main" val="32119749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6">
          <p15:clr>
            <a:srgbClr val="FBAE40"/>
          </p15:clr>
        </p15:guide>
        <p15:guide id="2" pos="5602">
          <p15:clr>
            <a:srgbClr val="FBAE40"/>
          </p15:clr>
        </p15:guide>
        <p15:guide id="3" orient="horz" pos="3094">
          <p15:clr>
            <a:srgbClr val="FBAE40"/>
          </p15:clr>
        </p15:guide>
        <p15:guide id="4" pos="4377">
          <p15:clr>
            <a:srgbClr val="FBAE40"/>
          </p15:clr>
        </p15:guide>
        <p15:guide id="5" pos="158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&amp; 2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18">
            <a:extLst>
              <a:ext uri="{FF2B5EF4-FFF2-40B4-BE49-F238E27FC236}">
                <a16:creationId xmlns:a16="http://schemas.microsoft.com/office/drawing/2014/main" id="{C57C712E-9FD4-C741-9256-8189D04DE72C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0" y="1"/>
            <a:ext cx="12192000" cy="4048524"/>
          </a:xfrm>
          <a:custGeom>
            <a:avLst/>
            <a:gdLst>
              <a:gd name="connsiteX0" fmla="*/ 0 w 9144000"/>
              <a:gd name="connsiteY0" fmla="*/ 0 h 3036393"/>
              <a:gd name="connsiteX1" fmla="*/ 9144000 w 9144000"/>
              <a:gd name="connsiteY1" fmla="*/ 0 h 3036393"/>
              <a:gd name="connsiteX2" fmla="*/ 9144000 w 9144000"/>
              <a:gd name="connsiteY2" fmla="*/ 11430 h 3036393"/>
              <a:gd name="connsiteX3" fmla="*/ 9144000 w 9144000"/>
              <a:gd name="connsiteY3" fmla="*/ 445770 h 3036393"/>
              <a:gd name="connsiteX4" fmla="*/ 9144000 w 9144000"/>
              <a:gd name="connsiteY4" fmla="*/ 3036393 h 3036393"/>
              <a:gd name="connsiteX5" fmla="*/ 487957 w 9144000"/>
              <a:gd name="connsiteY5" fmla="*/ 3036393 h 3036393"/>
              <a:gd name="connsiteX6" fmla="*/ 484073 w 9144000"/>
              <a:gd name="connsiteY6" fmla="*/ 3017154 h 3036393"/>
              <a:gd name="connsiteX7" fmla="*/ 371274 w 9144000"/>
              <a:gd name="connsiteY7" fmla="*/ 2942386 h 3036393"/>
              <a:gd name="connsiteX8" fmla="*/ 258475 w 9144000"/>
              <a:gd name="connsiteY8" fmla="*/ 3017154 h 3036393"/>
              <a:gd name="connsiteX9" fmla="*/ 254591 w 9144000"/>
              <a:gd name="connsiteY9" fmla="*/ 3036393 h 3036393"/>
              <a:gd name="connsiteX10" fmla="*/ 0 w 9144000"/>
              <a:gd name="connsiteY10" fmla="*/ 3036393 h 3036393"/>
              <a:gd name="connsiteX11" fmla="*/ 0 w 9144000"/>
              <a:gd name="connsiteY11" fmla="*/ 445770 h 3036393"/>
              <a:gd name="connsiteX12" fmla="*/ 0 w 9144000"/>
              <a:gd name="connsiteY12" fmla="*/ 11430 h 3036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144000" h="3036393">
                <a:moveTo>
                  <a:pt x="0" y="0"/>
                </a:moveTo>
                <a:lnTo>
                  <a:pt x="9144000" y="0"/>
                </a:lnTo>
                <a:lnTo>
                  <a:pt x="9144000" y="11430"/>
                </a:lnTo>
                <a:lnTo>
                  <a:pt x="9144000" y="445770"/>
                </a:lnTo>
                <a:lnTo>
                  <a:pt x="9144000" y="3036393"/>
                </a:lnTo>
                <a:lnTo>
                  <a:pt x="487957" y="3036393"/>
                </a:lnTo>
                <a:lnTo>
                  <a:pt x="484073" y="3017154"/>
                </a:lnTo>
                <a:cubicBezTo>
                  <a:pt x="465489" y="2973216"/>
                  <a:pt x="421982" y="2942386"/>
                  <a:pt x="371274" y="2942386"/>
                </a:cubicBezTo>
                <a:cubicBezTo>
                  <a:pt x="320567" y="2942386"/>
                  <a:pt x="277060" y="2973216"/>
                  <a:pt x="258475" y="3017154"/>
                </a:cubicBezTo>
                <a:lnTo>
                  <a:pt x="254591" y="3036393"/>
                </a:lnTo>
                <a:lnTo>
                  <a:pt x="0" y="3036393"/>
                </a:lnTo>
                <a:lnTo>
                  <a:pt x="0" y="445770"/>
                </a:lnTo>
                <a:lnTo>
                  <a:pt x="0" y="11430"/>
                </a:lnTo>
                <a:close/>
              </a:path>
            </a:pathLst>
          </a:custGeom>
          <a:solidFill>
            <a:schemeClr val="tx1">
              <a:lumMod val="85000"/>
            </a:schemeClr>
          </a:solidFill>
        </p:spPr>
        <p:txBody>
          <a:bodyPr wrap="square" lIns="91439" tIns="45719" rIns="91439" bIns="45719">
            <a:noAutofit/>
          </a:bodyPr>
          <a:lstStyle/>
          <a:p>
            <a:endParaRPr dirty="0"/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A72C863E-9299-BB48-A6C3-D5AE0EB6F81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6568" y="5490681"/>
            <a:ext cx="11397565" cy="433572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1067" b="0" cap="all" spc="600" baseline="0">
                <a:solidFill>
                  <a:schemeClr val="accent6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SMALL DESCRIPTION HERE.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50A48BC1-947F-0F4C-923B-365C3863D88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6567" y="4165378"/>
            <a:ext cx="11397565" cy="1231687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733" b="1" i="0">
                <a:solidFill>
                  <a:srgbClr val="0332A0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lvl="0"/>
            <a:r>
              <a:rPr lang="en-US" dirty="0"/>
              <a:t>Add section title here.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A515351-8C92-3A45-AB68-DC8902ABD0F2}"/>
              </a:ext>
            </a:extLst>
          </p:cNvPr>
          <p:cNvSpPr/>
          <p:nvPr userDrawn="1"/>
        </p:nvSpPr>
        <p:spPr>
          <a:xfrm>
            <a:off x="0" y="4038094"/>
            <a:ext cx="12192000" cy="6350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accent6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623D05F-24D2-6F41-94CE-BAF43135F283}"/>
              </a:ext>
            </a:extLst>
          </p:cNvPr>
          <p:cNvGrpSpPr/>
          <p:nvPr userDrawn="1"/>
        </p:nvGrpSpPr>
        <p:grpSpPr>
          <a:xfrm>
            <a:off x="331807" y="3566020"/>
            <a:ext cx="326451" cy="1010296"/>
            <a:chOff x="248855" y="2970512"/>
            <a:chExt cx="244838" cy="757722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5A9EED61-84B5-6C4E-B0E1-C365E069D942}"/>
                </a:ext>
              </a:extLst>
            </p:cNvPr>
            <p:cNvSpPr/>
            <p:nvPr userDrawn="1"/>
          </p:nvSpPr>
          <p:spPr>
            <a:xfrm>
              <a:off x="248855" y="2970512"/>
              <a:ext cx="244838" cy="757722"/>
            </a:xfrm>
            <a:prstGeom prst="ellipse">
              <a:avLst/>
            </a:prstGeom>
            <a:solidFill>
              <a:schemeClr val="bg1"/>
            </a:solidFill>
            <a:ln w="3175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309" tIns="71309" rIns="71309" bIns="71309" numCol="1" spcCol="3810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1095347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733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pic>
          <p:nvPicPr>
            <p:cNvPr id="19" name="Graphic 18">
              <a:extLst>
                <a:ext uri="{FF2B5EF4-FFF2-40B4-BE49-F238E27FC236}">
                  <a16:creationId xmlns:a16="http://schemas.microsoft.com/office/drawing/2014/main" id="{B4162F12-DE16-0D41-8CC7-F9DEC7CF066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315712" y="3293811"/>
              <a:ext cx="111125" cy="111125"/>
            </a:xfrm>
            <a:prstGeom prst="rect">
              <a:avLst/>
            </a:prstGeom>
          </p:spPr>
        </p:pic>
      </p:grpSp>
      <p:sp>
        <p:nvSpPr>
          <p:cNvPr id="20" name="Footer Placeholder 5">
            <a:extLst>
              <a:ext uri="{FF2B5EF4-FFF2-40B4-BE49-F238E27FC236}">
                <a16:creationId xmlns:a16="http://schemas.microsoft.com/office/drawing/2014/main" id="{5F5AD119-9E0C-7940-9261-A7DBF41CDA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3440" y="6400800"/>
            <a:ext cx="6096000" cy="20726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© 2019 Cognizant</a:t>
            </a:r>
          </a:p>
        </p:txBody>
      </p:sp>
      <p:sp>
        <p:nvSpPr>
          <p:cNvPr id="21" name="Slide Number Placeholder 6">
            <a:extLst>
              <a:ext uri="{FF2B5EF4-FFF2-40B4-BE49-F238E27FC236}">
                <a16:creationId xmlns:a16="http://schemas.microsoft.com/office/drawing/2014/main" id="{696D095E-A72A-1A45-A566-FDD961615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12064" y="6400800"/>
            <a:ext cx="304800" cy="207264"/>
          </a:xfrm>
        </p:spPr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12B09E4-F243-074D-98E0-4B56389B3950}"/>
              </a:ext>
            </a:extLst>
          </p:cNvPr>
          <p:cNvCxnSpPr>
            <a:cxnSpLocks/>
          </p:cNvCxnSpPr>
          <p:nvPr userDrawn="1"/>
        </p:nvCxnSpPr>
        <p:spPr>
          <a:xfrm>
            <a:off x="506567" y="6254496"/>
            <a:ext cx="11178867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A64C68EF-7B44-1442-A7E9-6AFC4F301FD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990793" y="2102394"/>
            <a:ext cx="2782164" cy="2454789"/>
          </a:xfrm>
          <a:prstGeom prst="rect">
            <a:avLst/>
          </a:prstGeom>
        </p:spPr>
        <p:txBody>
          <a:bodyPr anchor="b">
            <a:noAutofit/>
          </a:bodyPr>
          <a:lstStyle>
            <a:lvl1pPr algn="r">
              <a:defRPr sz="18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##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81D2C27C-6F54-724B-BDC7-C0DE55E0A70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 bwMode="black">
          <a:xfrm>
            <a:off x="9137491" y="6395391"/>
            <a:ext cx="1392000" cy="298755"/>
          </a:xfrm>
          <a:prstGeom prst="rect">
            <a:avLst/>
          </a:prstGeom>
        </p:spPr>
      </p:pic>
      <p:pic>
        <p:nvPicPr>
          <p:cNvPr id="24" name="Picture 13">
            <a:extLst>
              <a:ext uri="{FF2B5EF4-FFF2-40B4-BE49-F238E27FC236}">
                <a16:creationId xmlns:a16="http://schemas.microsoft.com/office/drawing/2014/main" id="{E446484C-54F3-B949-A74B-94F7129E788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 bwMode="black">
          <a:xfrm>
            <a:off x="10856214" y="6036482"/>
            <a:ext cx="935900" cy="93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0417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4717">
          <p15:clr>
            <a:srgbClr val="FBAE40"/>
          </p15:clr>
        </p15:guide>
        <p15:guide id="3" pos="551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8">
            <a:extLst>
              <a:ext uri="{FF2B5EF4-FFF2-40B4-BE49-F238E27FC236}">
                <a16:creationId xmlns:a16="http://schemas.microsoft.com/office/drawing/2014/main" id="{9CA3D1BA-455E-E041-8D28-091026BE0BA2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0" y="1"/>
            <a:ext cx="12192000" cy="4048524"/>
          </a:xfrm>
          <a:custGeom>
            <a:avLst/>
            <a:gdLst>
              <a:gd name="connsiteX0" fmla="*/ 0 w 9144000"/>
              <a:gd name="connsiteY0" fmla="*/ 0 h 3036393"/>
              <a:gd name="connsiteX1" fmla="*/ 9144000 w 9144000"/>
              <a:gd name="connsiteY1" fmla="*/ 0 h 3036393"/>
              <a:gd name="connsiteX2" fmla="*/ 9144000 w 9144000"/>
              <a:gd name="connsiteY2" fmla="*/ 11430 h 3036393"/>
              <a:gd name="connsiteX3" fmla="*/ 9144000 w 9144000"/>
              <a:gd name="connsiteY3" fmla="*/ 445770 h 3036393"/>
              <a:gd name="connsiteX4" fmla="*/ 9144000 w 9144000"/>
              <a:gd name="connsiteY4" fmla="*/ 3036393 h 3036393"/>
              <a:gd name="connsiteX5" fmla="*/ 487957 w 9144000"/>
              <a:gd name="connsiteY5" fmla="*/ 3036393 h 3036393"/>
              <a:gd name="connsiteX6" fmla="*/ 484073 w 9144000"/>
              <a:gd name="connsiteY6" fmla="*/ 3017154 h 3036393"/>
              <a:gd name="connsiteX7" fmla="*/ 371274 w 9144000"/>
              <a:gd name="connsiteY7" fmla="*/ 2942386 h 3036393"/>
              <a:gd name="connsiteX8" fmla="*/ 258475 w 9144000"/>
              <a:gd name="connsiteY8" fmla="*/ 3017154 h 3036393"/>
              <a:gd name="connsiteX9" fmla="*/ 254591 w 9144000"/>
              <a:gd name="connsiteY9" fmla="*/ 3036393 h 3036393"/>
              <a:gd name="connsiteX10" fmla="*/ 0 w 9144000"/>
              <a:gd name="connsiteY10" fmla="*/ 3036393 h 3036393"/>
              <a:gd name="connsiteX11" fmla="*/ 0 w 9144000"/>
              <a:gd name="connsiteY11" fmla="*/ 445770 h 3036393"/>
              <a:gd name="connsiteX12" fmla="*/ 0 w 9144000"/>
              <a:gd name="connsiteY12" fmla="*/ 11430 h 3036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144000" h="3036393">
                <a:moveTo>
                  <a:pt x="0" y="0"/>
                </a:moveTo>
                <a:lnTo>
                  <a:pt x="9144000" y="0"/>
                </a:lnTo>
                <a:lnTo>
                  <a:pt x="9144000" y="11430"/>
                </a:lnTo>
                <a:lnTo>
                  <a:pt x="9144000" y="445770"/>
                </a:lnTo>
                <a:lnTo>
                  <a:pt x="9144000" y="3036393"/>
                </a:lnTo>
                <a:lnTo>
                  <a:pt x="487957" y="3036393"/>
                </a:lnTo>
                <a:lnTo>
                  <a:pt x="484073" y="3017154"/>
                </a:lnTo>
                <a:cubicBezTo>
                  <a:pt x="465489" y="2973216"/>
                  <a:pt x="421982" y="2942386"/>
                  <a:pt x="371274" y="2942386"/>
                </a:cubicBezTo>
                <a:cubicBezTo>
                  <a:pt x="320567" y="2942386"/>
                  <a:pt x="277060" y="2973216"/>
                  <a:pt x="258475" y="3017154"/>
                </a:cubicBezTo>
                <a:lnTo>
                  <a:pt x="254591" y="3036393"/>
                </a:lnTo>
                <a:lnTo>
                  <a:pt x="0" y="3036393"/>
                </a:lnTo>
                <a:lnTo>
                  <a:pt x="0" y="445770"/>
                </a:lnTo>
                <a:lnTo>
                  <a:pt x="0" y="11430"/>
                </a:lnTo>
                <a:close/>
              </a:path>
            </a:pathLst>
          </a:custGeom>
          <a:solidFill>
            <a:schemeClr val="tx1">
              <a:lumMod val="85000"/>
            </a:schemeClr>
          </a:solidFill>
        </p:spPr>
        <p:txBody>
          <a:bodyPr wrap="square" lIns="91439" tIns="45719" rIns="91439" bIns="45719">
            <a:noAutofit/>
          </a:bodyPr>
          <a:lstStyle/>
          <a:p>
            <a:endParaRPr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4784203" y="-1296363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07067" y="2525485"/>
            <a:ext cx="10363200" cy="817072"/>
          </a:xfrm>
        </p:spPr>
        <p:txBody>
          <a:bodyPr anchor="b" anchorCtr="0">
            <a:noAutofit/>
          </a:bodyPr>
          <a:lstStyle>
            <a:lvl1pPr>
              <a:defRPr sz="5867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Thanks message here.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ACD866C-BC81-DC40-AB2D-4F7A6D9B500B}"/>
              </a:ext>
            </a:extLst>
          </p:cNvPr>
          <p:cNvSpPr/>
          <p:nvPr userDrawn="1"/>
        </p:nvSpPr>
        <p:spPr>
          <a:xfrm>
            <a:off x="0" y="3707568"/>
            <a:ext cx="12192000" cy="315043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3110980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&amp; 1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9AFEE-79A3-4996-B06D-D9A66A9C50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074" y="9595"/>
            <a:ext cx="11630345" cy="731520"/>
          </a:xfrm>
        </p:spPr>
        <p:txBody>
          <a:bodyPr anchor="ctr">
            <a:normAutofit/>
          </a:bodyPr>
          <a:lstStyle>
            <a:lvl1pPr>
              <a:defRPr sz="2667" b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2B07E44-2946-4C76-AAE8-51C4712E237F}"/>
              </a:ext>
            </a:extLst>
          </p:cNvPr>
          <p:cNvCxnSpPr>
            <a:cxnSpLocks/>
          </p:cNvCxnSpPr>
          <p:nvPr userDrawn="1"/>
        </p:nvCxnSpPr>
        <p:spPr>
          <a:xfrm>
            <a:off x="506567" y="6254496"/>
            <a:ext cx="11178867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00EA4372-24C0-804F-A8B5-0C68AB9B7C4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9137491" y="6395391"/>
            <a:ext cx="1392000" cy="298755"/>
          </a:xfrm>
          <a:prstGeom prst="rect">
            <a:avLst/>
          </a:prstGeom>
        </p:spPr>
      </p:pic>
      <p:pic>
        <p:nvPicPr>
          <p:cNvPr id="11" name="Picture 13">
            <a:extLst>
              <a:ext uri="{FF2B5EF4-FFF2-40B4-BE49-F238E27FC236}">
                <a16:creationId xmlns:a16="http://schemas.microsoft.com/office/drawing/2014/main" id="{36916E84-B141-D044-9D94-02083F0D14C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 bwMode="black">
          <a:xfrm>
            <a:off x="10856214" y="6036482"/>
            <a:ext cx="935900" cy="935900"/>
          </a:xfrm>
          <a:prstGeom prst="rect">
            <a:avLst/>
          </a:prstGeom>
        </p:spPr>
      </p:pic>
      <p:sp>
        <p:nvSpPr>
          <p:cNvPr id="13" name="TextBox 12"/>
          <p:cNvSpPr txBox="1"/>
          <p:nvPr userDrawn="1"/>
        </p:nvSpPr>
        <p:spPr>
          <a:xfrm>
            <a:off x="512064" y="6412100"/>
            <a:ext cx="187552" cy="184666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 marL="0" algn="l" defTabSz="609585" rtl="0" eaLnBrk="1" latinLnBrk="0" hangingPunct="1"/>
            <a:fld id="{5E111098-A06F-4497-AF13-881B20A9FBC1}" type="slidenum">
              <a:rPr lang="en-US" sz="1200" b="1" kern="1200" smtClean="0">
                <a:solidFill>
                  <a:srgbClr val="00B140"/>
                </a:solidFill>
                <a:latin typeface="+mj-lt"/>
                <a:ea typeface="+mn-ea"/>
                <a:cs typeface="+mn-cs"/>
              </a:rPr>
              <a:pPr marL="0" algn="l" defTabSz="609585" rtl="0" eaLnBrk="1" latinLnBrk="0" hangingPunct="1"/>
              <a:t>‹#›</a:t>
            </a:fld>
            <a:endParaRPr lang="en-US" sz="1200" b="1" kern="1200" dirty="0">
              <a:solidFill>
                <a:srgbClr val="00B140"/>
              </a:solidFill>
              <a:latin typeface="+mj-lt"/>
              <a:ea typeface="+mn-ea"/>
              <a:cs typeface="+mn-cs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853440" y="6427488"/>
            <a:ext cx="5551584" cy="153888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kern="1200" spc="267" dirty="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rPr>
              <a:t>© 2019 | </a:t>
            </a:r>
            <a:r>
              <a:rPr kumimoji="0" lang="en-US" sz="1000" b="1" i="0" u="none" strike="noStrike" kern="1200" cap="none" spc="267" normalizeH="0" baseline="0" noProof="0" dirty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Building a stronger foundation for gracious living</a:t>
            </a:r>
          </a:p>
        </p:txBody>
      </p:sp>
    </p:spTree>
    <p:extLst>
      <p:ext uri="{BB962C8B-B14F-4D97-AF65-F5344CB8AC3E}">
        <p14:creationId xmlns:p14="http://schemas.microsoft.com/office/powerpoint/2010/main" val="11470828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ABA31-B525-4CEA-AF84-F41B8DFD710A}" type="datetimeFigureOut">
              <a:rPr lang="en-US" smtClean="0"/>
              <a:t>9/9/20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EADD2-8334-4C5F-B859-8C9CD26D71E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73227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Header &amp; 1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9AFEE-79A3-4996-B06D-D9A66A9C50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371" y="229284"/>
            <a:ext cx="11180064" cy="494049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91D511AA-6A21-4D17-A7EA-84E88C35C4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53DDF-47E0-4212-A029-EFFCA5CC58C6}" type="datetime1">
              <a:rPr lang="en-US" smtClean="0"/>
              <a:t>9/9/20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B1582F7-096C-4E61-A430-37DE800FD8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2018 Cognizant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6DECEAA4-0F33-4B6D-A269-0A7754EC7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2B07E44-2946-4C76-AAE8-51C4712E237F}"/>
              </a:ext>
            </a:extLst>
          </p:cNvPr>
          <p:cNvCxnSpPr>
            <a:cxnSpLocks/>
          </p:cNvCxnSpPr>
          <p:nvPr/>
        </p:nvCxnSpPr>
        <p:spPr>
          <a:xfrm>
            <a:off x="506568" y="6254496"/>
            <a:ext cx="11178867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DB0FBDCD-BEEF-402D-8FD6-B67C618D65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black">
          <a:xfrm>
            <a:off x="9981218" y="6373368"/>
            <a:ext cx="1704217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2759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White Cover Slide,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61C033-5F13-4DFF-B15B-CE7C811FF24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black">
          <a:xfrm>
            <a:off x="609600" y="2255520"/>
            <a:ext cx="6705600" cy="1403461"/>
          </a:xfrm>
        </p:spPr>
        <p:txBody>
          <a:bodyPr anchor="b">
            <a:spAutoFit/>
          </a:bodyPr>
          <a:lstStyle>
            <a:lvl1pPr algn="l">
              <a:defRPr sz="5067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Presentation Title Goes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915D2C-FBBF-4872-8B9B-3345FADF0AA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609600" y="4157473"/>
            <a:ext cx="6705600" cy="718145"/>
          </a:xfrm>
        </p:spPr>
        <p:txBody>
          <a:bodyPr>
            <a:sp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tx1"/>
                </a:solidFill>
              </a:defRPr>
            </a:lvl1pPr>
            <a:lvl2pPr marL="0" indent="0" algn="l">
              <a:buClrTx/>
              <a:buFont typeface="Arial" panose="020B0604020202020204" pitchFamily="34" charset="0"/>
              <a:buNone/>
              <a:tabLst/>
              <a:defRPr sz="1600">
                <a:solidFill>
                  <a:schemeClr val="tx1"/>
                </a:solidFill>
              </a:defRPr>
            </a:lvl2pPr>
            <a:lvl3pPr marL="304792" indent="-304792" algn="l">
              <a:spcBef>
                <a:spcPts val="800"/>
              </a:spcBef>
              <a:buClrTx/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3pPr>
            <a:lvl4pPr marL="304792" indent="-304792" algn="l">
              <a:spcBef>
                <a:spcPts val="800"/>
              </a:spcBef>
              <a:buClrTx/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4pPr>
            <a:lvl5pPr marL="304792" indent="-304792" algn="l">
              <a:spcBef>
                <a:spcPts val="800"/>
              </a:spcBef>
              <a:buClrTx/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5pPr>
            <a:lvl6pPr marL="304792" indent="-304792" algn="l">
              <a:spcBef>
                <a:spcPts val="800"/>
              </a:spcBef>
              <a:buClrTx/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6pPr>
            <a:lvl7pPr marL="304792" indent="-304792" algn="l">
              <a:spcBef>
                <a:spcPts val="800"/>
              </a:spcBef>
              <a:buClrTx/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7pPr>
            <a:lvl8pPr marL="304792" indent="-304792" algn="l">
              <a:spcBef>
                <a:spcPts val="800"/>
              </a:spcBef>
              <a:buClrTx/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8pPr>
            <a:lvl9pPr marL="304792" indent="-304792" algn="l">
              <a:spcBef>
                <a:spcPts val="800"/>
              </a:spcBef>
              <a:buClrTx/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Speaker’s Full Name</a:t>
            </a:r>
          </a:p>
          <a:p>
            <a:pPr lvl="1"/>
            <a:r>
              <a:rPr lang="en-US" dirty="0"/>
              <a:t>Speaker’s title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593BD8E8-263E-4363-B56A-C65448707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white">
          <a:xfrm>
            <a:off x="609600" y="6343036"/>
            <a:ext cx="6705600" cy="153888"/>
          </a:xfrm>
        </p:spPr>
        <p:txBody>
          <a:bodyPr>
            <a:spAutoFit/>
          </a:bodyPr>
          <a:lstStyle>
            <a:lvl1pPr>
              <a:defRPr sz="1000">
                <a:solidFill>
                  <a:schemeClr val="bg1"/>
                </a:solidFill>
              </a:defRPr>
            </a:lvl1pPr>
            <a:lvl2pPr marL="0" indent="0">
              <a:defRPr sz="1000">
                <a:solidFill>
                  <a:schemeClr val="bg1"/>
                </a:solidFill>
              </a:defRPr>
            </a:lvl2pPr>
            <a:lvl3pPr marL="0" indent="0">
              <a:defRPr sz="1000">
                <a:solidFill>
                  <a:schemeClr val="bg1"/>
                </a:solidFill>
              </a:defRPr>
            </a:lvl3pPr>
            <a:lvl4pPr marL="0" indent="0">
              <a:defRPr sz="1000">
                <a:solidFill>
                  <a:schemeClr val="bg1"/>
                </a:solidFill>
              </a:defRPr>
            </a:lvl4pPr>
            <a:lvl5pPr marL="0" indent="0">
              <a:defRPr sz="1000">
                <a:solidFill>
                  <a:schemeClr val="bg1"/>
                </a:solidFill>
              </a:defRPr>
            </a:lvl5pPr>
            <a:lvl6pPr marL="0" indent="0">
              <a:defRPr sz="1000">
                <a:solidFill>
                  <a:schemeClr val="bg1"/>
                </a:solidFill>
              </a:defRPr>
            </a:lvl6pPr>
            <a:lvl7pPr marL="0" indent="0">
              <a:defRPr sz="1000">
                <a:solidFill>
                  <a:schemeClr val="bg1"/>
                </a:solidFill>
              </a:defRPr>
            </a:lvl7pPr>
            <a:lvl8pPr marL="0" indent="0">
              <a:defRPr sz="1000">
                <a:solidFill>
                  <a:schemeClr val="bg1"/>
                </a:solidFill>
              </a:defRPr>
            </a:lvl8pPr>
            <a:lvl9pPr marL="0" indent="0">
              <a:defRPr sz="1000">
                <a:solidFill>
                  <a:schemeClr val="bg1"/>
                </a:solidFill>
              </a:defRPr>
            </a:lvl9pPr>
          </a:lstStyle>
          <a:p>
            <a:r>
              <a:rPr lang="en-US" dirty="0"/>
              <a:t>© 2019 Cognizant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2D38650-2189-4A4F-AD30-9C41C4094C5F}"/>
              </a:ext>
            </a:extLst>
          </p:cNvPr>
          <p:cNvCxnSpPr>
            <a:cxnSpLocks/>
          </p:cNvCxnSpPr>
          <p:nvPr userDrawn="1"/>
        </p:nvCxnSpPr>
        <p:spPr bwMode="black">
          <a:xfrm>
            <a:off x="609600" y="3904765"/>
            <a:ext cx="3048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340A8AA3-24E7-3746-9F33-C63FF2EB3C0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42608" y="-23967"/>
            <a:ext cx="12277215" cy="6905933"/>
          </a:xfrm>
          <a:prstGeom prst="rect">
            <a:avLst/>
          </a:prstGeom>
        </p:spPr>
      </p:pic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CF89921D-1EC9-144F-8E99-0EB7C12508A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34434" y="309034"/>
            <a:ext cx="4399692" cy="318753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933" b="0" cap="none" spc="60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date here</a:t>
            </a:r>
          </a:p>
        </p:txBody>
      </p:sp>
    </p:spTree>
    <p:extLst>
      <p:ext uri="{BB962C8B-B14F-4D97-AF65-F5344CB8AC3E}">
        <p14:creationId xmlns:p14="http://schemas.microsoft.com/office/powerpoint/2010/main" val="30666752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6">
          <p15:clr>
            <a:srgbClr val="FBAE40"/>
          </p15:clr>
        </p15:guide>
        <p15:guide id="2" pos="5602">
          <p15:clr>
            <a:srgbClr val="FBAE40"/>
          </p15:clr>
        </p15:guide>
        <p15:guide id="3" orient="horz" pos="3094">
          <p15:clr>
            <a:srgbClr val="FBAE40"/>
          </p15:clr>
        </p15:guide>
        <p15:guide id="4" pos="4377">
          <p15:clr>
            <a:srgbClr val="FBAE40"/>
          </p15:clr>
        </p15:guide>
        <p15:guide id="5" pos="158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White Cover Slide,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CA7DFD1-023F-AC4D-8226-2DD3A7EC8B1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42608" y="-23967"/>
            <a:ext cx="12277215" cy="6905933"/>
          </a:xfrm>
          <a:prstGeom prst="rect">
            <a:avLst/>
          </a:prstGeom>
        </p:spPr>
      </p:pic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CBACE480-0EC6-6348-A061-52CB9B633F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064" y="365760"/>
            <a:ext cx="11180064" cy="1060704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85C89AD2-5755-2746-906A-69E89CF5E0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064" y="1682496"/>
            <a:ext cx="11180064" cy="442569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6">
            <a:extLst>
              <a:ext uri="{FF2B5EF4-FFF2-40B4-BE49-F238E27FC236}">
                <a16:creationId xmlns:a16="http://schemas.microsoft.com/office/drawing/2014/main" id="{5A74E1E9-4142-DB4D-BC50-46834446B8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3440" y="6400800"/>
            <a:ext cx="6096000" cy="207264"/>
          </a:xfrm>
        </p:spPr>
        <p:txBody>
          <a:bodyPr/>
          <a:lstStyle>
            <a:lvl1pPr>
              <a:defRPr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dirty="0"/>
              <a:t>© 2019 Cognizant</a:t>
            </a:r>
          </a:p>
        </p:txBody>
      </p:sp>
      <p:sp>
        <p:nvSpPr>
          <p:cNvPr id="7" name="Slide Number Placeholder 9">
            <a:extLst>
              <a:ext uri="{FF2B5EF4-FFF2-40B4-BE49-F238E27FC236}">
                <a16:creationId xmlns:a16="http://schemas.microsoft.com/office/drawing/2014/main" id="{8D3BCC63-5E52-9649-8E5B-81FA14946B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12064" y="6400800"/>
            <a:ext cx="304800" cy="207264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2EFEF571-C9B4-4D92-A7F7-315B894862A8}" type="slidenum">
              <a:rPr lang="en-US" smtClean="0">
                <a:solidFill>
                  <a:srgbClr val="00B140"/>
                </a:solidFill>
              </a:rPr>
              <a:pPr/>
              <a:t>‹#›</a:t>
            </a:fld>
            <a:endParaRPr lang="en-US" dirty="0">
              <a:solidFill>
                <a:srgbClr val="00B1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63465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6">
          <p15:clr>
            <a:srgbClr val="FBAE40"/>
          </p15:clr>
        </p15:guide>
        <p15:guide id="2" pos="5602">
          <p15:clr>
            <a:srgbClr val="FBAE40"/>
          </p15:clr>
        </p15:guide>
        <p15:guide id="3" orient="horz" pos="3094">
          <p15:clr>
            <a:srgbClr val="FBAE40"/>
          </p15:clr>
        </p15:guide>
        <p15:guide id="4" pos="4740">
          <p15:clr>
            <a:srgbClr val="FBAE40"/>
          </p15:clr>
        </p15:guide>
        <p15:guide id="5" pos="226">
          <p15:clr>
            <a:srgbClr val="FBAE40"/>
          </p15:clr>
        </p15:guide>
        <p15:guide id="6" orient="horz" pos="44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White Cover Slide,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CA7DFD1-023F-AC4D-8226-2DD3A7EC8B1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42608" y="-23966"/>
            <a:ext cx="12277215" cy="6905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0206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6">
          <p15:clr>
            <a:srgbClr val="FBAE40"/>
          </p15:clr>
        </p15:guide>
        <p15:guide id="2" pos="5602">
          <p15:clr>
            <a:srgbClr val="FBAE40"/>
          </p15:clr>
        </p15:guide>
        <p15:guide id="3" orient="horz" pos="3094">
          <p15:clr>
            <a:srgbClr val="FBAE40"/>
          </p15:clr>
        </p15:guide>
        <p15:guide id="4" pos="4740">
          <p15:clr>
            <a:srgbClr val="FBAE40"/>
          </p15:clr>
        </p15:guide>
        <p15:guide id="5" pos="226">
          <p15:clr>
            <a:srgbClr val="FBAE40"/>
          </p15:clr>
        </p15:guide>
        <p15:guide id="6" orient="horz" pos="44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White Cover Slide,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CA7DFD1-023F-AC4D-8226-2DD3A7EC8B1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42608" y="-23966"/>
            <a:ext cx="12277215" cy="6905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0649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6">
          <p15:clr>
            <a:srgbClr val="FBAE40"/>
          </p15:clr>
        </p15:guide>
        <p15:guide id="2" pos="5602">
          <p15:clr>
            <a:srgbClr val="FBAE40"/>
          </p15:clr>
        </p15:guide>
        <p15:guide id="3" orient="horz" pos="3094">
          <p15:clr>
            <a:srgbClr val="FBAE40"/>
          </p15:clr>
        </p15:guide>
        <p15:guide id="4" pos="4740">
          <p15:clr>
            <a:srgbClr val="FBAE40"/>
          </p15:clr>
        </p15:guide>
        <p15:guide id="5" pos="226">
          <p15:clr>
            <a:srgbClr val="FBAE40"/>
          </p15:clr>
        </p15:guide>
        <p15:guide id="6" orient="horz" pos="44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White Cover Slide,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CA7DFD1-023F-AC4D-8226-2DD3A7EC8B1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42606" y="-23966"/>
            <a:ext cx="12277212" cy="6905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4200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6">
          <p15:clr>
            <a:srgbClr val="FBAE40"/>
          </p15:clr>
        </p15:guide>
        <p15:guide id="2" pos="5602">
          <p15:clr>
            <a:srgbClr val="FBAE40"/>
          </p15:clr>
        </p15:guide>
        <p15:guide id="3" orient="horz" pos="3094">
          <p15:clr>
            <a:srgbClr val="FBAE40"/>
          </p15:clr>
        </p15:guide>
        <p15:guide id="4" pos="4740">
          <p15:clr>
            <a:srgbClr val="FBAE40"/>
          </p15:clr>
        </p15:guide>
        <p15:guide id="5" pos="226">
          <p15:clr>
            <a:srgbClr val="FBAE40"/>
          </p15:clr>
        </p15:guide>
        <p15:guide id="6" orient="horz" pos="44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White Cover Slide,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CA7DFD1-023F-AC4D-8226-2DD3A7EC8B1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42608" y="-23966"/>
            <a:ext cx="12277215" cy="6905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864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6">
          <p15:clr>
            <a:srgbClr val="FBAE40"/>
          </p15:clr>
        </p15:guide>
        <p15:guide id="2" pos="5602">
          <p15:clr>
            <a:srgbClr val="FBAE40"/>
          </p15:clr>
        </p15:guide>
        <p15:guide id="3" orient="horz" pos="3094">
          <p15:clr>
            <a:srgbClr val="FBAE40"/>
          </p15:clr>
        </p15:guide>
        <p15:guide id="4" pos="4740">
          <p15:clr>
            <a:srgbClr val="FBAE40"/>
          </p15:clr>
        </p15:guide>
        <p15:guide id="5" pos="226">
          <p15:clr>
            <a:srgbClr val="FBAE40"/>
          </p15:clr>
        </p15:guide>
        <p15:guide id="6" orient="horz" pos="44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White Cover Slide,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CA7DFD1-023F-AC4D-8226-2DD3A7EC8B1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42606" y="-23966"/>
            <a:ext cx="12277212" cy="6905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5696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6">
          <p15:clr>
            <a:srgbClr val="FBAE40"/>
          </p15:clr>
        </p15:guide>
        <p15:guide id="2" pos="5602">
          <p15:clr>
            <a:srgbClr val="FBAE40"/>
          </p15:clr>
        </p15:guide>
        <p15:guide id="3" orient="horz" pos="3094">
          <p15:clr>
            <a:srgbClr val="FBAE40"/>
          </p15:clr>
        </p15:guide>
        <p15:guide id="4" pos="4740">
          <p15:clr>
            <a:srgbClr val="FBAE40"/>
          </p15:clr>
        </p15:guide>
        <p15:guide id="5" pos="226">
          <p15:clr>
            <a:srgbClr val="FBAE40"/>
          </p15:clr>
        </p15:guide>
        <p15:guide id="6" orient="horz" pos="44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White Cover Slide,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CA7DFD1-023F-AC4D-8226-2DD3A7EC8B1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42606" y="-23966"/>
            <a:ext cx="12277212" cy="6905932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C3F67AA0-BB86-3B47-8B69-EE4E11BDBA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566" y="271979"/>
            <a:ext cx="11178868" cy="515589"/>
          </a:xfrm>
        </p:spPr>
        <p:txBody>
          <a:bodyPr/>
          <a:lstStyle>
            <a:lvl1pPr>
              <a:defRPr b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175B63D-1243-814A-BCF2-151ED2E9E8DB}"/>
              </a:ext>
            </a:extLst>
          </p:cNvPr>
          <p:cNvCxnSpPr>
            <a:cxnSpLocks/>
          </p:cNvCxnSpPr>
          <p:nvPr userDrawn="1"/>
        </p:nvCxnSpPr>
        <p:spPr>
          <a:xfrm>
            <a:off x="506567" y="6254496"/>
            <a:ext cx="11178867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3BCA7F76-00DE-EB4B-9A9A-AA134F52A45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9137491" y="6395391"/>
            <a:ext cx="1392000" cy="298755"/>
          </a:xfrm>
          <a:prstGeom prst="rect">
            <a:avLst/>
          </a:prstGeom>
        </p:spPr>
      </p:pic>
      <p:pic>
        <p:nvPicPr>
          <p:cNvPr id="8" name="Picture 13">
            <a:extLst>
              <a:ext uri="{FF2B5EF4-FFF2-40B4-BE49-F238E27FC236}">
                <a16:creationId xmlns:a16="http://schemas.microsoft.com/office/drawing/2014/main" id="{953B8248-1147-9E4C-B3BA-283C367F571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 bwMode="black">
          <a:xfrm>
            <a:off x="10856214" y="6036482"/>
            <a:ext cx="935900" cy="935900"/>
          </a:xfrm>
          <a:prstGeom prst="rect">
            <a:avLst/>
          </a:prstGeom>
        </p:spPr>
      </p:pic>
      <p:sp>
        <p:nvSpPr>
          <p:cNvPr id="9" name="TextBox 8"/>
          <p:cNvSpPr txBox="1"/>
          <p:nvPr userDrawn="1"/>
        </p:nvSpPr>
        <p:spPr>
          <a:xfrm>
            <a:off x="512064" y="6412100"/>
            <a:ext cx="187552" cy="184666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 marL="0" algn="l" defTabSz="609585" rtl="0" eaLnBrk="1" latinLnBrk="0" hangingPunct="1"/>
            <a:fld id="{5E111098-A06F-4497-AF13-881B20A9FBC1}" type="slidenum">
              <a:rPr lang="en-US" sz="1200" b="1" kern="1200" smtClean="0">
                <a:solidFill>
                  <a:srgbClr val="00B140"/>
                </a:solidFill>
                <a:latin typeface="+mj-lt"/>
                <a:ea typeface="+mn-ea"/>
                <a:cs typeface="+mn-cs"/>
              </a:rPr>
              <a:pPr marL="0" algn="l" defTabSz="609585" rtl="0" eaLnBrk="1" latinLnBrk="0" hangingPunct="1"/>
              <a:t>‹#›</a:t>
            </a:fld>
            <a:endParaRPr lang="en-US" sz="1200" b="1" kern="1200" dirty="0">
              <a:solidFill>
                <a:srgbClr val="00B140"/>
              </a:solidFill>
              <a:latin typeface="+mj-lt"/>
              <a:ea typeface="+mn-ea"/>
              <a:cs typeface="+mn-cs"/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853440" y="6427488"/>
            <a:ext cx="5551584" cy="153888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267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© 2019 | </a:t>
            </a:r>
            <a:r>
              <a:rPr kumimoji="0" lang="en-US" sz="1000" b="1" i="0" u="none" strike="noStrike" kern="1200" cap="none" spc="267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Building a stronger foundation for gracious living</a:t>
            </a:r>
          </a:p>
        </p:txBody>
      </p:sp>
    </p:spTree>
    <p:extLst>
      <p:ext uri="{BB962C8B-B14F-4D97-AF65-F5344CB8AC3E}">
        <p14:creationId xmlns:p14="http://schemas.microsoft.com/office/powerpoint/2010/main" val="38195989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6">
          <p15:clr>
            <a:srgbClr val="FBAE40"/>
          </p15:clr>
        </p15:guide>
        <p15:guide id="2" pos="5602">
          <p15:clr>
            <a:srgbClr val="FBAE40"/>
          </p15:clr>
        </p15:guide>
        <p15:guide id="3" orient="horz" pos="3094">
          <p15:clr>
            <a:srgbClr val="FBAE40"/>
          </p15:clr>
        </p15:guide>
        <p15:guide id="4" pos="4740">
          <p15:clr>
            <a:srgbClr val="FBAE40"/>
          </p15:clr>
        </p15:guide>
        <p15:guide id="5" pos="226">
          <p15:clr>
            <a:srgbClr val="FBAE40"/>
          </p15:clr>
        </p15:guide>
        <p15:guide id="6" orient="horz" pos="44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09947BC-C135-4AF9-80CB-7EC49EFAF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064" y="365760"/>
            <a:ext cx="11180064" cy="1060704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8C3981-E47F-4B94-A56D-1A8F4B3B38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2064" y="1682496"/>
            <a:ext cx="11180064" cy="442569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417B5ED4-B674-4C32-9514-6C6A986BC3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15200" y="6400800"/>
            <a:ext cx="1219200" cy="20726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B68013F-8083-4869-B1B8-42E270F30C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53440" y="6400800"/>
            <a:ext cx="6096000" cy="20726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  <a:lvl2pPr marL="0" indent="0">
              <a:defRPr sz="1000"/>
            </a:lvl2pPr>
            <a:lvl3pPr marL="0" indent="0">
              <a:defRPr sz="1000"/>
            </a:lvl3pPr>
            <a:lvl4pPr marL="0" indent="0">
              <a:defRPr sz="1000"/>
            </a:lvl4pPr>
            <a:lvl5pPr marL="0" indent="0">
              <a:defRPr sz="1000"/>
            </a:lvl5pPr>
            <a:lvl6pPr marL="0" indent="0">
              <a:defRPr sz="1000"/>
            </a:lvl6pPr>
            <a:lvl7pPr marL="0" indent="0">
              <a:defRPr sz="1000"/>
            </a:lvl7pPr>
            <a:lvl8pPr marL="0" indent="0">
              <a:defRPr sz="1000"/>
            </a:lvl8pPr>
            <a:lvl9pPr marL="0" indent="0">
              <a:defRPr sz="1000"/>
            </a:lvl9pPr>
          </a:lstStyle>
          <a:p>
            <a:r>
              <a:rPr lang="en-US" dirty="0"/>
              <a:t>© 2019 Cognizant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2EC2F54-FE71-419F-B3E9-62861D2AA5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2064" y="6400800"/>
            <a:ext cx="304800" cy="20726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 b="1">
                <a:solidFill>
                  <a:schemeClr val="accent6"/>
                </a:solidFill>
              </a:defRPr>
            </a:lvl1pPr>
          </a:lstStyle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0192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hf sldNum="0" hdr="0" ftr="0" dt="0"/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0" indent="0" algn="l" defTabSz="1219170" rtl="0" eaLnBrk="1" latinLnBrk="0" hangingPunct="1">
        <a:lnSpc>
          <a:spcPct val="100000"/>
        </a:lnSpc>
        <a:spcBef>
          <a:spcPts val="800"/>
        </a:spcBef>
        <a:buFont typeface="Arial" panose="020B0604020202020204" pitchFamily="34" charset="0"/>
        <a:buNone/>
        <a:defRPr sz="240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304792" indent="-304792" algn="l" defTabSz="1219170" rtl="0" eaLnBrk="1" latinLnBrk="0" hangingPunct="1">
        <a:lnSpc>
          <a:spcPct val="100000"/>
        </a:lnSpc>
        <a:spcBef>
          <a:spcPts val="800"/>
        </a:spcBef>
        <a:buClrTx/>
        <a:buSzPct val="125000"/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609585" indent="-304792" algn="l" defTabSz="1219170" rtl="0" eaLnBrk="1" latinLnBrk="0" hangingPunct="1">
        <a:lnSpc>
          <a:spcPct val="100000"/>
        </a:lnSpc>
        <a:spcBef>
          <a:spcPts val="533"/>
        </a:spcBef>
        <a:buClrTx/>
        <a:buSzPct val="100000"/>
        <a:buFont typeface="Arial" panose="020B0604020202020204" pitchFamily="34" charset="0"/>
        <a:buChar char="–"/>
        <a:defRPr sz="2133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914377" indent="-304792" algn="l" defTabSz="1219170" rtl="0" eaLnBrk="1" latinLnBrk="0" hangingPunct="1">
        <a:lnSpc>
          <a:spcPct val="100000"/>
        </a:lnSpc>
        <a:spcBef>
          <a:spcPts val="533"/>
        </a:spcBef>
        <a:buClrTx/>
        <a:buSzPct val="100000"/>
        <a:buFont typeface="Courier New" panose="02070309020205020404" pitchFamily="49" charset="0"/>
        <a:buChar char="o"/>
        <a:defRPr sz="2133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219170" indent="-304792" algn="l" defTabSz="1219170" rtl="0" eaLnBrk="1" latinLnBrk="0" hangingPunct="1">
        <a:lnSpc>
          <a:spcPct val="100000"/>
        </a:lnSpc>
        <a:spcBef>
          <a:spcPts val="533"/>
        </a:spcBef>
        <a:buClrTx/>
        <a:buSzPct val="100000"/>
        <a:buFont typeface="Arial" panose="020B0604020202020204" pitchFamily="34" charset="0"/>
        <a:buChar char="–"/>
        <a:defRPr sz="2133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1523962" indent="-304792" algn="l" defTabSz="1219170" rtl="0" eaLnBrk="1" latinLnBrk="0" hangingPunct="1">
        <a:lnSpc>
          <a:spcPct val="100000"/>
        </a:lnSpc>
        <a:spcBef>
          <a:spcPts val="533"/>
        </a:spcBef>
        <a:buClr>
          <a:schemeClr val="accent2"/>
        </a:buClr>
        <a:buSzPct val="125000"/>
        <a:buFont typeface="Arial" panose="020B0604020202020204" pitchFamily="34" charset="0"/>
        <a:buChar char="•"/>
        <a:defRPr sz="2133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6pPr>
      <a:lvl7pPr marL="1828754" indent="-304792" algn="l" defTabSz="1219170" rtl="0" eaLnBrk="1" latinLnBrk="0" hangingPunct="1">
        <a:lnSpc>
          <a:spcPct val="100000"/>
        </a:lnSpc>
        <a:spcBef>
          <a:spcPts val="533"/>
        </a:spcBef>
        <a:buClr>
          <a:schemeClr val="accent2"/>
        </a:buClr>
        <a:buSzPct val="90000"/>
        <a:buFont typeface="Arial" panose="020B0604020202020204" pitchFamily="34" charset="0"/>
        <a:buChar char="–"/>
        <a:defRPr sz="2133" kern="1200">
          <a:solidFill>
            <a:schemeClr val="tx2"/>
          </a:solidFill>
          <a:latin typeface="+mn-lt"/>
          <a:ea typeface="+mn-ea"/>
          <a:cs typeface="+mn-cs"/>
        </a:defRPr>
      </a:lvl7pPr>
      <a:lvl8pPr marL="2133547" indent="-304792" algn="l" defTabSz="1219170" rtl="0" eaLnBrk="1" latinLnBrk="0" hangingPunct="1">
        <a:lnSpc>
          <a:spcPct val="100000"/>
        </a:lnSpc>
        <a:spcBef>
          <a:spcPts val="533"/>
        </a:spcBef>
        <a:buClr>
          <a:schemeClr val="accent2"/>
        </a:buClr>
        <a:buSzPct val="90000"/>
        <a:buFont typeface="Courier New" panose="02070309020205020404" pitchFamily="49" charset="0"/>
        <a:buChar char="o"/>
        <a:defRPr sz="2133" kern="1200">
          <a:solidFill>
            <a:schemeClr val="tx2"/>
          </a:solidFill>
          <a:latin typeface="+mn-lt"/>
          <a:ea typeface="+mn-ea"/>
          <a:cs typeface="+mn-cs"/>
        </a:defRPr>
      </a:lvl8pPr>
      <a:lvl9pPr marL="2133547" indent="-304792" algn="l" defTabSz="1219170" rtl="0" eaLnBrk="1" latinLnBrk="0" hangingPunct="1">
        <a:lnSpc>
          <a:spcPct val="100000"/>
        </a:lnSpc>
        <a:spcBef>
          <a:spcPts val="533"/>
        </a:spcBef>
        <a:buClrTx/>
        <a:buSzPct val="90000"/>
        <a:buFont typeface="Courier New" panose="02070309020205020404" pitchFamily="49" charset="0"/>
        <a:buChar char="o"/>
        <a:defRPr sz="2133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42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2.png"/><Relationship Id="rId11" Type="http://schemas.openxmlformats.org/officeDocument/2006/relationships/image" Target="../media/image37.emf"/><Relationship Id="rId5" Type="http://schemas.openxmlformats.org/officeDocument/2006/relationships/image" Target="../media/image31.png"/><Relationship Id="rId15" Type="http://schemas.openxmlformats.org/officeDocument/2006/relationships/image" Target="../media/image4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Relationship Id="rId14" Type="http://schemas.openxmlformats.org/officeDocument/2006/relationships/image" Target="../media/image4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6.jpe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53.jpe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Rectangle 130"/>
          <p:cNvSpPr/>
          <p:nvPr/>
        </p:nvSpPr>
        <p:spPr>
          <a:xfrm>
            <a:off x="3942377" y="5188403"/>
            <a:ext cx="5637052" cy="948973"/>
          </a:xfrm>
          <a:prstGeom prst="rect">
            <a:avLst/>
          </a:prstGeom>
          <a:solidFill>
            <a:srgbClr val="00B1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 defTabSz="609585">
              <a:defRPr/>
            </a:pPr>
            <a:endParaRPr lang="en-US" sz="1467" dirty="0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132" name="Rectangle 131"/>
          <p:cNvSpPr/>
          <p:nvPr/>
        </p:nvSpPr>
        <p:spPr>
          <a:xfrm>
            <a:off x="3942377" y="4167825"/>
            <a:ext cx="5637052" cy="896379"/>
          </a:xfrm>
          <a:prstGeom prst="rect">
            <a:avLst/>
          </a:prstGeom>
          <a:solidFill>
            <a:srgbClr val="0332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 defTabSz="609585">
              <a:defRPr/>
            </a:pPr>
            <a:endParaRPr lang="en-US" sz="1467" dirty="0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133" name="Rectangle 132"/>
          <p:cNvSpPr/>
          <p:nvPr/>
        </p:nvSpPr>
        <p:spPr>
          <a:xfrm>
            <a:off x="3942377" y="1015436"/>
            <a:ext cx="5637052" cy="1937905"/>
          </a:xfrm>
          <a:prstGeom prst="rect">
            <a:avLst/>
          </a:prstGeom>
          <a:solidFill>
            <a:srgbClr val="0332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 defTabSz="609585">
              <a:defRPr/>
            </a:pPr>
            <a:endParaRPr lang="en-US" sz="1467" dirty="0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3942377" y="3091903"/>
            <a:ext cx="5637052" cy="924336"/>
          </a:xfrm>
          <a:prstGeom prst="rect">
            <a:avLst/>
          </a:prstGeom>
          <a:solidFill>
            <a:srgbClr val="00B1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 defTabSz="609585">
              <a:defRPr/>
            </a:pPr>
            <a:endParaRPr lang="en-US" sz="1467" dirty="0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+mj-lt"/>
              </a:rPr>
              <a:t>Modernize the Digital Enterprise: </a:t>
            </a:r>
            <a:r>
              <a:rPr lang="en-US" dirty="0">
                <a:solidFill>
                  <a:srgbClr val="00B140"/>
                </a:solidFill>
                <a:latin typeface="+mj-lt"/>
              </a:rPr>
              <a:t>Our POV on the Futuristic Tech Platform</a:t>
            </a:r>
          </a:p>
        </p:txBody>
      </p:sp>
      <p:cxnSp>
        <p:nvCxnSpPr>
          <p:cNvPr id="13" name="Straight Connector 12"/>
          <p:cNvCxnSpPr/>
          <p:nvPr/>
        </p:nvCxnSpPr>
        <p:spPr>
          <a:xfrm>
            <a:off x="12219301" y="2586439"/>
            <a:ext cx="0" cy="2926077"/>
          </a:xfrm>
          <a:prstGeom prst="line">
            <a:avLst/>
          </a:prstGeom>
          <a:noFill/>
          <a:ln w="12700" cap="flat" cmpd="sng" algn="ctr">
            <a:solidFill>
              <a:sysClr val="window" lastClr="FFFFFF">
                <a:lumMod val="65000"/>
              </a:sysClr>
            </a:solidFill>
            <a:prstDash val="dash"/>
          </a:ln>
          <a:effectLst/>
        </p:spPr>
      </p:cxnSp>
      <p:sp>
        <p:nvSpPr>
          <p:cNvPr id="19" name="Rectangle 18"/>
          <p:cNvSpPr/>
          <p:nvPr/>
        </p:nvSpPr>
        <p:spPr>
          <a:xfrm>
            <a:off x="4244952" y="1633328"/>
            <a:ext cx="5237715" cy="53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52396" indent="-152396" defTabSz="1462273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Adopt Cloud First Strategy</a:t>
            </a:r>
          </a:p>
          <a:p>
            <a:pPr marL="152396" indent="-152396" defTabSz="1462273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Leverage SaaS or PaaS or Cloud Native Custom applications</a:t>
            </a:r>
          </a:p>
        </p:txBody>
      </p:sp>
      <p:sp>
        <p:nvSpPr>
          <p:cNvPr id="21" name="Rectangle 20"/>
          <p:cNvSpPr/>
          <p:nvPr/>
        </p:nvSpPr>
        <p:spPr>
          <a:xfrm>
            <a:off x="4244952" y="3235616"/>
            <a:ext cx="5237715" cy="53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52396" indent="-152396" defTabSz="1462273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Rationalize with ERP’s on IaaS/PaaS</a:t>
            </a:r>
          </a:p>
          <a:p>
            <a:pPr marL="152396" indent="-152396" defTabSz="1462273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Third Party SaaS Applications</a:t>
            </a:r>
          </a:p>
        </p:txBody>
      </p:sp>
      <p:sp>
        <p:nvSpPr>
          <p:cNvPr id="22" name="Rectangle 21"/>
          <p:cNvSpPr/>
          <p:nvPr/>
        </p:nvSpPr>
        <p:spPr>
          <a:xfrm>
            <a:off x="4244953" y="4196621"/>
            <a:ext cx="5131276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52396" indent="-152396" defTabSz="1462273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Rationalize with Azure Data Platform </a:t>
            </a:r>
          </a:p>
          <a:p>
            <a:pPr marL="152396" indent="-152396" defTabSz="1462273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Open Source &amp; Cloud Databases</a:t>
            </a:r>
          </a:p>
          <a:p>
            <a:pPr marL="152396" indent="-152396" defTabSz="1462273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Re-host current reporting apps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342783" y="3052968"/>
            <a:ext cx="11338560" cy="0"/>
          </a:xfrm>
          <a:prstGeom prst="line">
            <a:avLst/>
          </a:prstGeom>
          <a:noFill/>
          <a:ln w="12700" cap="flat" cmpd="sng" algn="ctr">
            <a:solidFill>
              <a:schemeClr val="bg1">
                <a:lumMod val="50000"/>
              </a:schemeClr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27" name="Straight Connector 26"/>
          <p:cNvCxnSpPr/>
          <p:nvPr/>
        </p:nvCxnSpPr>
        <p:spPr>
          <a:xfrm>
            <a:off x="342783" y="4087440"/>
            <a:ext cx="11338560" cy="0"/>
          </a:xfrm>
          <a:prstGeom prst="line">
            <a:avLst/>
          </a:prstGeom>
          <a:noFill/>
          <a:ln w="12700" cap="flat" cmpd="sng" algn="ctr">
            <a:solidFill>
              <a:schemeClr val="bg1">
                <a:lumMod val="50000"/>
              </a:schemeClr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28" name="Straight Connector 27"/>
          <p:cNvCxnSpPr/>
          <p:nvPr/>
        </p:nvCxnSpPr>
        <p:spPr>
          <a:xfrm>
            <a:off x="342783" y="5135143"/>
            <a:ext cx="11338560" cy="0"/>
          </a:xfrm>
          <a:prstGeom prst="line">
            <a:avLst/>
          </a:prstGeom>
          <a:noFill/>
          <a:ln w="12700" cap="flat" cmpd="sng" algn="ctr">
            <a:solidFill>
              <a:schemeClr val="bg1">
                <a:lumMod val="50000"/>
              </a:schemeClr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29" name="Rectangle 28"/>
          <p:cNvSpPr/>
          <p:nvPr/>
        </p:nvSpPr>
        <p:spPr>
          <a:xfrm>
            <a:off x="4316147" y="5278530"/>
            <a:ext cx="5166520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52396" indent="-152396" defTabSz="1462273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Re-host ERPs</a:t>
            </a:r>
          </a:p>
          <a:p>
            <a:pPr marL="152396" indent="-152396" defTabSz="1462273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3</a:t>
            </a:r>
            <a:r>
              <a:rPr lang="en-US" sz="1200" baseline="30000" dirty="0">
                <a:solidFill>
                  <a:srgbClr val="FFFFFF"/>
                </a:solidFill>
                <a:latin typeface="Arial" panose="020B0604020202020204"/>
              </a:rPr>
              <a:t>rd</a:t>
            </a: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 party SaaS applications </a:t>
            </a:r>
          </a:p>
          <a:p>
            <a:pPr marL="152396" indent="-152396" defTabSz="1462273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Leverage Azure &amp; Open source for DevOps and Event management</a:t>
            </a:r>
          </a:p>
        </p:txBody>
      </p:sp>
      <p:sp>
        <p:nvSpPr>
          <p:cNvPr id="3" name="Rectangle 2"/>
          <p:cNvSpPr/>
          <p:nvPr/>
        </p:nvSpPr>
        <p:spPr>
          <a:xfrm>
            <a:off x="11722907" y="1018194"/>
            <a:ext cx="365760" cy="5180572"/>
          </a:xfrm>
          <a:prstGeom prst="rect">
            <a:avLst/>
          </a:prstGeom>
          <a:solidFill>
            <a:schemeClr val="tx2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 defTabSz="609585">
              <a:defRPr/>
            </a:pPr>
            <a:r>
              <a:rPr lang="en-US" sz="1467" dirty="0">
                <a:solidFill>
                  <a:srgbClr val="FFFFFF"/>
                </a:solidFill>
                <a:latin typeface="Arial" panose="020B0604020202020204"/>
              </a:rPr>
              <a:t>Retire / Replace / Re-write Legacy apps</a:t>
            </a:r>
          </a:p>
        </p:txBody>
      </p:sp>
      <p:cxnSp>
        <p:nvCxnSpPr>
          <p:cNvPr id="134" name="Straight Arrow Connector 133"/>
          <p:cNvCxnSpPr/>
          <p:nvPr/>
        </p:nvCxnSpPr>
        <p:spPr>
          <a:xfrm>
            <a:off x="3942377" y="741115"/>
            <a:ext cx="5637052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Rounded Rectangle 134"/>
          <p:cNvSpPr/>
          <p:nvPr/>
        </p:nvSpPr>
        <p:spPr>
          <a:xfrm rot="10800000" flipH="1" flipV="1">
            <a:off x="5602661" y="585627"/>
            <a:ext cx="2316480" cy="27432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r>
              <a:rPr lang="en-US" sz="1467" b="1" dirty="0">
                <a:solidFill>
                  <a:prstClr val="black"/>
                </a:solidFill>
                <a:latin typeface="Arial" panose="020B0604020202020204"/>
              </a:rPr>
              <a:t>Guiding Principles</a:t>
            </a:r>
          </a:p>
        </p:txBody>
      </p:sp>
      <p:sp>
        <p:nvSpPr>
          <p:cNvPr id="20" name="Rectangle 19"/>
          <p:cNvSpPr/>
          <p:nvPr/>
        </p:nvSpPr>
        <p:spPr>
          <a:xfrm>
            <a:off x="342783" y="1018193"/>
            <a:ext cx="3468959" cy="921848"/>
          </a:xfrm>
          <a:prstGeom prst="rect">
            <a:avLst/>
          </a:prstGeom>
          <a:solidFill>
            <a:srgbClr val="0332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 defTabSz="609585">
              <a:defRPr/>
            </a:pPr>
            <a:endParaRPr lang="en-US" sz="1467" dirty="0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342783" y="2031492"/>
            <a:ext cx="3468959" cy="921848"/>
          </a:xfrm>
          <a:prstGeom prst="rect">
            <a:avLst/>
          </a:prstGeom>
          <a:solidFill>
            <a:srgbClr val="0332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 defTabSz="609585">
              <a:defRPr/>
            </a:pPr>
            <a:endParaRPr lang="en-US" sz="1467" dirty="0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342783" y="3094391"/>
            <a:ext cx="3468959" cy="921848"/>
          </a:xfrm>
          <a:prstGeom prst="rect">
            <a:avLst/>
          </a:prstGeom>
          <a:solidFill>
            <a:srgbClr val="00B1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 defTabSz="609585"/>
            <a:endParaRPr lang="en-US" sz="1467" dirty="0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342782" y="4167825"/>
            <a:ext cx="3468959" cy="921848"/>
          </a:xfrm>
          <a:prstGeom prst="rect">
            <a:avLst/>
          </a:prstGeom>
          <a:solidFill>
            <a:srgbClr val="0332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 defTabSz="609585">
              <a:defRPr/>
            </a:pPr>
            <a:endParaRPr lang="en-US" sz="1467" dirty="0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342781" y="5215527"/>
            <a:ext cx="3468959" cy="921848"/>
          </a:xfrm>
          <a:prstGeom prst="rect">
            <a:avLst/>
          </a:prstGeom>
          <a:solidFill>
            <a:srgbClr val="00B1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 defTabSz="609585"/>
            <a:endParaRPr lang="en-US" sz="1467" dirty="0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554664" y="1306763"/>
            <a:ext cx="3130673" cy="3139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462273">
              <a:lnSpc>
                <a:spcPct val="120000"/>
              </a:lnSpc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Customer Lifecycle (B2B)</a:t>
            </a:r>
          </a:p>
        </p:txBody>
      </p:sp>
      <p:sp>
        <p:nvSpPr>
          <p:cNvPr id="34" name="Rectangle 33"/>
          <p:cNvSpPr/>
          <p:nvPr/>
        </p:nvSpPr>
        <p:spPr>
          <a:xfrm>
            <a:off x="554662" y="2262161"/>
            <a:ext cx="3130673" cy="3139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462273">
              <a:lnSpc>
                <a:spcPct val="120000"/>
              </a:lnSpc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Customer Lifecycle (D2C)</a:t>
            </a:r>
          </a:p>
        </p:txBody>
      </p:sp>
      <p:sp>
        <p:nvSpPr>
          <p:cNvPr id="35" name="Rectangle 34"/>
          <p:cNvSpPr/>
          <p:nvPr/>
        </p:nvSpPr>
        <p:spPr>
          <a:xfrm>
            <a:off x="495366" y="3392483"/>
            <a:ext cx="3130673" cy="3139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462273">
              <a:lnSpc>
                <a:spcPct val="120000"/>
              </a:lnSpc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Product Lifecycle</a:t>
            </a:r>
          </a:p>
        </p:txBody>
      </p:sp>
      <p:sp>
        <p:nvSpPr>
          <p:cNvPr id="36" name="Rectangle 35"/>
          <p:cNvSpPr/>
          <p:nvPr/>
        </p:nvSpPr>
        <p:spPr>
          <a:xfrm>
            <a:off x="511922" y="4438855"/>
            <a:ext cx="3130673" cy="3139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462273">
              <a:lnSpc>
                <a:spcPct val="120000"/>
              </a:lnSpc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Data &amp; Analytics</a:t>
            </a:r>
          </a:p>
        </p:txBody>
      </p:sp>
      <p:sp>
        <p:nvSpPr>
          <p:cNvPr id="37" name="Rectangle 36"/>
          <p:cNvSpPr/>
          <p:nvPr/>
        </p:nvSpPr>
        <p:spPr>
          <a:xfrm>
            <a:off x="511922" y="5486556"/>
            <a:ext cx="3130673" cy="3139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462273">
              <a:lnSpc>
                <a:spcPct val="120000"/>
              </a:lnSpc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Enabling Functions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234084" y="1018194"/>
            <a:ext cx="29261" cy="5119181"/>
          </a:xfrm>
          <a:prstGeom prst="straightConnector1">
            <a:avLst/>
          </a:prstGeom>
          <a:ln w="2222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 rot="16200000">
            <a:off x="-1149205" y="3464817"/>
            <a:ext cx="2647745" cy="28732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 defTabSz="609585"/>
            <a:r>
              <a:rPr lang="en-US" sz="1867" dirty="0">
                <a:solidFill>
                  <a:srgbClr val="000000"/>
                </a:solidFill>
                <a:latin typeface="Arial" panose="020B0604020202020204"/>
              </a:rPr>
              <a:t>Application Platforms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6767" y="1093623"/>
            <a:ext cx="914400" cy="7493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09069" y="1225117"/>
            <a:ext cx="342900" cy="5080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36767" y="2158094"/>
            <a:ext cx="939800" cy="4699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23413" y="2187444"/>
            <a:ext cx="957588" cy="398995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68567" y="3237771"/>
            <a:ext cx="965200" cy="584200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19833" y="4263015"/>
            <a:ext cx="790928" cy="639351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676567" y="4568580"/>
            <a:ext cx="967832" cy="440795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710063" y="5215528"/>
            <a:ext cx="870659" cy="481153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622285" y="5603370"/>
            <a:ext cx="915153" cy="475404"/>
          </a:xfrm>
          <a:prstGeom prst="rect">
            <a:avLst/>
          </a:prstGeom>
        </p:spPr>
      </p:pic>
      <p:cxnSp>
        <p:nvCxnSpPr>
          <p:cNvPr id="48" name="Straight Arrow Connector 47"/>
          <p:cNvCxnSpPr/>
          <p:nvPr/>
        </p:nvCxnSpPr>
        <p:spPr>
          <a:xfrm>
            <a:off x="9591170" y="741115"/>
            <a:ext cx="2112653" cy="2156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ounded Rectangle 51"/>
          <p:cNvSpPr/>
          <p:nvPr/>
        </p:nvSpPr>
        <p:spPr>
          <a:xfrm rot="10800000" flipH="1" flipV="1">
            <a:off x="9874082" y="613979"/>
            <a:ext cx="1546828" cy="27432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r>
              <a:rPr lang="en-US" sz="1467" b="1" dirty="0">
                <a:solidFill>
                  <a:prstClr val="black"/>
                </a:solidFill>
                <a:latin typeface="Arial" panose="020B0604020202020204"/>
              </a:rPr>
              <a:t>POTENTIAL TECH</a:t>
            </a:r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665985" y="4142089"/>
            <a:ext cx="901700" cy="27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5480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Title 19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+mj-lt"/>
              </a:rPr>
              <a:t>Modernize the Digital Enterprise: </a:t>
            </a:r>
            <a:r>
              <a:rPr lang="en-US" dirty="0">
                <a:solidFill>
                  <a:srgbClr val="00B140"/>
                </a:solidFill>
                <a:latin typeface="+mj-lt"/>
              </a:rPr>
              <a:t>Application Modernization Approach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296291" y="1150774"/>
            <a:ext cx="1645920" cy="372183"/>
          </a:xfrm>
          <a:prstGeom prst="homePlate">
            <a:avLst>
              <a:gd name="adj" fmla="val 29625"/>
            </a:avLst>
          </a:prstGeom>
          <a:solidFill>
            <a:schemeClr val="accent1"/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R="0" lvl="0" indent="0" algn="ctr" defTabSz="457167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defTabSz="457155">
              <a:defRPr/>
            </a:pPr>
            <a:r>
              <a:rPr lang="en-US" sz="1200" b="1" dirty="0"/>
              <a:t>       Strategy</a:t>
            </a:r>
          </a:p>
        </p:txBody>
      </p:sp>
      <p:sp>
        <p:nvSpPr>
          <p:cNvPr id="7" name="Rectangle 6"/>
          <p:cNvSpPr/>
          <p:nvPr/>
        </p:nvSpPr>
        <p:spPr>
          <a:xfrm>
            <a:off x="217365" y="1146577"/>
            <a:ext cx="523191" cy="4360480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vert="vert270" wrap="square" rtlCol="0" anchor="ctr">
            <a:noAutofit/>
          </a:bodyPr>
          <a:lstStyle/>
          <a:p>
            <a:pPr algn="ctr" defTabSz="914354">
              <a:defRPr/>
            </a:pPr>
            <a:r>
              <a:rPr lang="en-US" sz="1467" b="1" dirty="0">
                <a:solidFill>
                  <a:prstClr val="white"/>
                </a:solidFill>
                <a:latin typeface="Arial" panose="020B0604020202020204"/>
                <a:sym typeface="Wingdings" panose="05000000000000000000" pitchFamily="2" charset="2"/>
              </a:rPr>
              <a:t>Legacy Apps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17365" y="1060521"/>
            <a:ext cx="523191" cy="74567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lnSpc>
                <a:spcPts val="1500"/>
              </a:lnSpc>
              <a:defRPr sz="1400" b="1">
                <a:solidFill>
                  <a:schemeClr val="bg1"/>
                </a:solidFill>
                <a:cs typeface="Calibri" panose="020F050202020403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defTabSz="457167">
              <a:lnSpc>
                <a:spcPct val="100000"/>
              </a:lnSpc>
              <a:defRPr/>
            </a:pPr>
            <a:endParaRPr lang="en-US" sz="600" dirty="0">
              <a:solidFill>
                <a:prstClr val="white"/>
              </a:solidFill>
              <a:latin typeface="Arial" panose="020B0604020202020204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64249" y="1064157"/>
            <a:ext cx="2982411" cy="70787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lnSpc>
                <a:spcPts val="1500"/>
              </a:lnSpc>
              <a:defRPr sz="1400" b="1">
                <a:solidFill>
                  <a:schemeClr val="bg1"/>
                </a:solidFill>
                <a:cs typeface="Calibri" panose="020F050202020403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defTabSz="457167">
              <a:lnSpc>
                <a:spcPct val="100000"/>
              </a:lnSpc>
              <a:defRPr/>
            </a:pPr>
            <a:endParaRPr lang="en-US" sz="600" dirty="0">
              <a:solidFill>
                <a:prstClr val="white"/>
              </a:solidFill>
              <a:latin typeface="Arial" panose="020B0604020202020204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315575" y="1059728"/>
            <a:ext cx="6858000" cy="73152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lnSpc>
                <a:spcPts val="1500"/>
              </a:lnSpc>
              <a:defRPr sz="1400" b="1">
                <a:solidFill>
                  <a:schemeClr val="bg1"/>
                </a:solidFill>
                <a:cs typeface="Calibri" panose="020F050202020403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defTabSz="457167">
              <a:lnSpc>
                <a:spcPct val="100000"/>
              </a:lnSpc>
              <a:defRPr/>
            </a:pPr>
            <a:endParaRPr lang="en-US" sz="600" dirty="0">
              <a:solidFill>
                <a:prstClr val="white"/>
              </a:solidFill>
              <a:latin typeface="Arial" panose="020B0604020202020204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315572" y="2030957"/>
            <a:ext cx="4237664" cy="3476103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rtlCol="0" anchor="ctr">
            <a:noAutofit/>
          </a:bodyPr>
          <a:lstStyle/>
          <a:p>
            <a:pPr algn="ctr" defTabSz="914354">
              <a:defRPr/>
            </a:pPr>
            <a:endParaRPr lang="en-US" sz="1200" dirty="0">
              <a:solidFill>
                <a:srgbClr val="141414"/>
              </a:solidFill>
              <a:latin typeface="Arial" panose="020B0604020202020204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310178" y="1572531"/>
            <a:ext cx="4389999" cy="472247"/>
          </a:xfrm>
          <a:prstGeom prst="homePlate">
            <a:avLst>
              <a:gd name="adj" fmla="val 29119"/>
            </a:avLst>
          </a:prstGeom>
          <a:solidFill>
            <a:schemeClr val="accent6"/>
          </a:solidFill>
          <a:ln>
            <a:noFill/>
            <a:prstDash val="sysDash"/>
          </a:ln>
        </p:spPr>
        <p:txBody>
          <a:bodyPr wrap="square" rtlCol="0" anchor="ctr">
            <a:noAutofit/>
          </a:bodyPr>
          <a:lstStyle>
            <a:defPPr>
              <a:defRPr lang="en-US"/>
            </a:defPPr>
            <a:lvl1pPr marR="0" lvl="0" indent="0" algn="ctr" defTabSz="1219139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defRPr>
            </a:lvl1pPr>
          </a:lstStyle>
          <a:p>
            <a:pPr defTabSz="1219108">
              <a:defRPr/>
            </a:pPr>
            <a:r>
              <a:rPr lang="en-US" sz="1100" dirty="0"/>
              <a:t>Architecture Mapping &amp; Design, ROI</a:t>
            </a:r>
          </a:p>
        </p:txBody>
      </p:sp>
      <p:sp>
        <p:nvSpPr>
          <p:cNvPr id="13" name="Rectangle 12"/>
          <p:cNvSpPr/>
          <p:nvPr/>
        </p:nvSpPr>
        <p:spPr>
          <a:xfrm>
            <a:off x="869516" y="2047343"/>
            <a:ext cx="2977145" cy="345971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rtlCol="0" anchor="ctr">
            <a:noAutofit/>
          </a:bodyPr>
          <a:lstStyle/>
          <a:p>
            <a:pPr algn="ctr" defTabSz="914354">
              <a:defRPr/>
            </a:pPr>
            <a:endParaRPr lang="en-US" sz="1200" dirty="0">
              <a:solidFill>
                <a:srgbClr val="141414"/>
              </a:solidFill>
              <a:latin typeface="Arial" panose="020B0604020202020204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263239" y="2218169"/>
            <a:ext cx="1120859" cy="261611"/>
          </a:xfrm>
          <a:prstGeom prst="rect">
            <a:avLst/>
          </a:prstGeom>
          <a:solidFill>
            <a:schemeClr val="bg1"/>
          </a:solidFill>
          <a:ln w="9525">
            <a:solidFill>
              <a:srgbClr val="0033A0"/>
            </a:solidFill>
            <a:prstDash val="sysDash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none" lIns="45720" rIns="45720" rtlCol="0" anchor="ctr">
            <a:noAutofit/>
          </a:bodyPr>
          <a:lstStyle>
            <a:defPPr>
              <a:defRPr lang="en-US"/>
            </a:defPPr>
            <a:lvl1pPr marR="0" lvl="0" indent="0" algn="ctr" defTabSz="1219139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10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</a:defRPr>
            </a:lvl1pPr>
          </a:lstStyle>
          <a:p>
            <a:pPr defTabSz="1219108">
              <a:defRPr/>
            </a:pPr>
            <a:r>
              <a:rPr lang="en-US" sz="1051" dirty="0">
                <a:solidFill>
                  <a:prstClr val="black"/>
                </a:solidFill>
              </a:rPr>
              <a:t>Security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64249" y="1572532"/>
            <a:ext cx="3116880" cy="483989"/>
          </a:xfrm>
          <a:prstGeom prst="homePlate">
            <a:avLst>
              <a:gd name="adj" fmla="val 29625"/>
            </a:avLst>
          </a:prstGeom>
          <a:solidFill>
            <a:schemeClr val="accent6"/>
          </a:solidFill>
          <a:ln>
            <a:noFill/>
            <a:prstDash val="sysDash"/>
          </a:ln>
        </p:spPr>
        <p:txBody>
          <a:bodyPr wrap="square" rtlCol="0">
            <a:noAutofit/>
          </a:bodyPr>
          <a:lstStyle>
            <a:defPPr>
              <a:defRPr lang="en-US"/>
            </a:defPPr>
            <a:lvl1pPr marR="0" lvl="0" indent="0" algn="ctr" defTabSz="914377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</a:defRPr>
            </a:lvl1pPr>
            <a:lvl2pPr marL="457200" defTabSz="914400">
              <a:defRPr sz="1800"/>
            </a:lvl2pPr>
            <a:lvl3pPr marL="914400" defTabSz="914400">
              <a:defRPr sz="1800"/>
            </a:lvl3pPr>
            <a:lvl4pPr marL="1371600" defTabSz="914400">
              <a:defRPr sz="1800"/>
            </a:lvl4pPr>
            <a:lvl5pPr marL="1828800" defTabSz="914400">
              <a:defRPr sz="1800"/>
            </a:lvl5pPr>
            <a:lvl6pPr marL="2286000" defTabSz="914400">
              <a:defRPr sz="1800"/>
            </a:lvl6pPr>
            <a:lvl7pPr marL="2743200" defTabSz="914400">
              <a:defRPr sz="1800"/>
            </a:lvl7pPr>
            <a:lvl8pPr marL="3200400" defTabSz="914400">
              <a:defRPr sz="1800"/>
            </a:lvl8pPr>
            <a:lvl9pPr marL="3657600" defTabSz="914400">
              <a:defRPr sz="1800"/>
            </a:lvl9pPr>
          </a:lstStyle>
          <a:p>
            <a:pPr defTabSz="1219108">
              <a:defRPr/>
            </a:pPr>
            <a:r>
              <a:rPr lang="en-US" sz="1100" dirty="0">
                <a:solidFill>
                  <a:prstClr val="white"/>
                </a:solidFill>
              </a:rPr>
              <a:t>App. Portfolio &amp; Architecture Assessment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7265710" y="2536507"/>
            <a:ext cx="1124455" cy="2459327"/>
            <a:chOff x="7224144" y="2672231"/>
            <a:chExt cx="1124455" cy="2459326"/>
          </a:xfrm>
        </p:grpSpPr>
        <p:sp>
          <p:nvSpPr>
            <p:cNvPr id="17" name="Rectangle 16"/>
            <p:cNvSpPr/>
            <p:nvPr/>
          </p:nvSpPr>
          <p:spPr>
            <a:xfrm>
              <a:off x="7520924" y="2672231"/>
              <a:ext cx="234116" cy="245932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0033A0"/>
              </a:solidFill>
              <a:prstDash val="sysDash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vert270" lIns="45720" rIns="45720" rtlCol="0" anchor="ctr"/>
            <a:lstStyle/>
            <a:p>
              <a:pPr algn="ctr" defTabSz="1219108">
                <a:defRPr/>
              </a:pPr>
              <a:r>
                <a:rPr lang="en-US" sz="1051" dirty="0">
                  <a:solidFill>
                    <a:prstClr val="black"/>
                  </a:solidFill>
                  <a:latin typeface="Arial" panose="020B0604020202020204"/>
                </a:rPr>
                <a:t>Application (Process, Logic, UX)</a:t>
              </a: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7817704" y="2672231"/>
              <a:ext cx="234116" cy="245932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0033A0"/>
              </a:solidFill>
              <a:prstDash val="sysDash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vert270" lIns="45720" rIns="45720" rtlCol="0" anchor="ctr"/>
            <a:lstStyle/>
            <a:p>
              <a:pPr algn="ctr" defTabSz="1219108">
                <a:defRPr/>
              </a:pPr>
              <a:r>
                <a:rPr lang="en-US" sz="1051" dirty="0">
                  <a:solidFill>
                    <a:prstClr val="black"/>
                  </a:solidFill>
                  <a:latin typeface="Arial" panose="020B0604020202020204"/>
                </a:rPr>
                <a:t>Data (Migration &amp; Conversion)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8114483" y="2672231"/>
              <a:ext cx="234116" cy="245932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0033A0"/>
              </a:solidFill>
              <a:prstDash val="sysDash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vert270" lIns="45720" rIns="45720" rtlCol="0" anchor="ctr"/>
            <a:lstStyle/>
            <a:p>
              <a:pPr algn="ctr" defTabSz="1219108">
                <a:defRPr/>
              </a:pPr>
              <a:r>
                <a:rPr lang="en-US" sz="1051" dirty="0">
                  <a:solidFill>
                    <a:prstClr val="black"/>
                  </a:solidFill>
                  <a:latin typeface="Arial" panose="020B0604020202020204"/>
                </a:rPr>
                <a:t>Infra</a:t>
              </a: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7224144" y="2672231"/>
              <a:ext cx="234116" cy="245932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0033A0"/>
              </a:solidFill>
              <a:prstDash val="sysDash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vert270" lIns="45720" rIns="45720" rtlCol="0" anchor="ctr"/>
            <a:lstStyle/>
            <a:p>
              <a:pPr algn="ctr" defTabSz="1219108">
                <a:defRPr/>
              </a:pPr>
              <a:r>
                <a:rPr lang="en-US" sz="1051" dirty="0">
                  <a:solidFill>
                    <a:prstClr val="black"/>
                  </a:solidFill>
                  <a:latin typeface="Arial" panose="020B0604020202020204"/>
                </a:rPr>
                <a:t>3</a:t>
              </a:r>
              <a:r>
                <a:rPr lang="en-US" sz="1051" baseline="30000" dirty="0">
                  <a:solidFill>
                    <a:prstClr val="black"/>
                  </a:solidFill>
                  <a:latin typeface="Arial" panose="020B0604020202020204"/>
                </a:rPr>
                <a:t>rd</a:t>
              </a:r>
              <a:r>
                <a:rPr lang="en-US" sz="1051" dirty="0">
                  <a:solidFill>
                    <a:prstClr val="black"/>
                  </a:solidFill>
                  <a:latin typeface="Arial" panose="020B0604020202020204"/>
                </a:rPr>
                <a:t> Party Ecosystem</a:t>
              </a:r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7263237" y="5057133"/>
            <a:ext cx="1120859" cy="254044"/>
          </a:xfrm>
          <a:prstGeom prst="rect">
            <a:avLst/>
          </a:prstGeom>
          <a:solidFill>
            <a:schemeClr val="bg1"/>
          </a:solidFill>
          <a:ln w="9525">
            <a:solidFill>
              <a:srgbClr val="0033A0"/>
            </a:solidFill>
            <a:prstDash val="sysDash"/>
          </a:ln>
        </p:spPr>
        <p:txBody>
          <a:bodyPr wrap="square" lIns="45720" tIns="45720" rIns="45720" bIns="45720" rtlCol="0">
            <a:spAutoFit/>
          </a:bodyPr>
          <a:lstStyle/>
          <a:p>
            <a:pPr algn="ctr" defTabSz="914332">
              <a:defRPr/>
            </a:pPr>
            <a:r>
              <a:rPr lang="en-US" sz="1051" dirty="0">
                <a:solidFill>
                  <a:prstClr val="black"/>
                </a:solidFill>
                <a:latin typeface="Arial" panose="020B0604020202020204"/>
              </a:rPr>
              <a:t>Regulatory</a:t>
            </a:r>
          </a:p>
        </p:txBody>
      </p:sp>
      <p:graphicFrame>
        <p:nvGraphicFramePr>
          <p:cNvPr id="22" name="Table 21"/>
          <p:cNvGraphicFramePr>
            <a:graphicFrameLocks noGrp="1"/>
          </p:cNvGraphicFramePr>
          <p:nvPr/>
        </p:nvGraphicFramePr>
        <p:xfrm>
          <a:off x="4647802" y="2216978"/>
          <a:ext cx="2446298" cy="2787183"/>
        </p:xfrm>
        <a:graphic>
          <a:graphicData uri="http://schemas.openxmlformats.org/drawingml/2006/table">
            <a:tbl>
              <a:tblPr firstRow="1">
                <a:tableStyleId>{2D5ABB26-0587-4C30-8999-92F81FD0307C}</a:tableStyleId>
              </a:tblPr>
              <a:tblGrid>
                <a:gridCol w="238719">
                  <a:extLst>
                    <a:ext uri="{9D8B030D-6E8A-4147-A177-3AD203B41FA5}">
                      <a16:colId xmlns:a16="http://schemas.microsoft.com/office/drawing/2014/main" val="2462983241"/>
                    </a:ext>
                  </a:extLst>
                </a:gridCol>
                <a:gridCol w="22075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62339">
                <a:tc>
                  <a:txBody>
                    <a:bodyPr/>
                    <a:lstStyle/>
                    <a:p>
                      <a:pPr marL="0" marR="0" lvl="0" indent="0" algn="l" defTabSz="109725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sz="1500" b="0" u="none" strike="noStrike" kern="1200" dirty="0">
                          <a:solidFill>
                            <a:schemeClr val="tx2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Arial" panose="020B0604020202020204" pitchFamily="34" charset="0"/>
                        </a:rPr>
                        <a:t>1.</a:t>
                      </a:r>
                    </a:p>
                  </a:txBody>
                  <a:tcPr marL="18288" marR="18288" marT="9144" marB="9144" anchor="ctr"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9725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sz="1500" u="none" strike="noStrike" kern="1200" dirty="0">
                          <a:solidFill>
                            <a:schemeClr val="tx2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Retire</a:t>
                      </a:r>
                      <a:endParaRPr lang="en-US" sz="1500" b="0" u="none" strike="noStrike" kern="1200" dirty="0">
                        <a:solidFill>
                          <a:schemeClr val="tx2">
                            <a:lumMod val="85000"/>
                            <a:lumOff val="1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18288" marR="18288" marT="9144" marB="9144" anchor="ctr"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2339">
                <a:tc>
                  <a:txBody>
                    <a:bodyPr/>
                    <a:lstStyle/>
                    <a:p>
                      <a:pPr marL="0" marR="0" lvl="0" indent="0" algn="l" defTabSz="109725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sz="1500" b="0" u="none" strike="noStrike" kern="1200" dirty="0">
                          <a:solidFill>
                            <a:schemeClr val="tx2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Arial" panose="020B0604020202020204" pitchFamily="34" charset="0"/>
                        </a:rPr>
                        <a:t>2.</a:t>
                      </a:r>
                    </a:p>
                  </a:txBody>
                  <a:tcPr marL="18288" marR="18288" marT="9144" marB="9144" anchor="ctr"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9725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sz="1500" u="none" strike="noStrike" kern="1200" dirty="0">
                          <a:solidFill>
                            <a:schemeClr val="tx2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Lift &amp; Shift</a:t>
                      </a:r>
                    </a:p>
                  </a:txBody>
                  <a:tcPr marL="18288" marR="18288" marT="9144" marB="9144" anchor="ctr"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2339">
                <a:tc>
                  <a:txBody>
                    <a:bodyPr/>
                    <a:lstStyle/>
                    <a:p>
                      <a:pPr marL="0" marR="0" lvl="0" indent="0" algn="l" defTabSz="109725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sz="1500" u="none" strike="noStrike" kern="1200" dirty="0">
                          <a:solidFill>
                            <a:schemeClr val="tx2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3.</a:t>
                      </a:r>
                    </a:p>
                  </a:txBody>
                  <a:tcPr marL="18288" marR="18288" marT="9144" marB="9144" anchor="ctr"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9725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sz="1500" u="none" strike="noStrike" kern="1200" dirty="0">
                          <a:solidFill>
                            <a:schemeClr val="tx2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Cold Fusion</a:t>
                      </a:r>
                      <a:r>
                        <a:rPr lang="en-US" sz="1500" u="none" strike="noStrike" kern="1200" baseline="0" dirty="0">
                          <a:solidFill>
                            <a:schemeClr val="tx2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 Modernization</a:t>
                      </a:r>
                      <a:endParaRPr lang="en-US" sz="1500" b="0" u="none" strike="noStrike" kern="1200" dirty="0">
                        <a:solidFill>
                          <a:schemeClr val="tx2">
                            <a:lumMod val="85000"/>
                            <a:lumOff val="1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18288" marR="18288" marT="9144" marB="9144" anchor="ctr"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5328">
                <a:tc>
                  <a:txBody>
                    <a:bodyPr/>
                    <a:lstStyle/>
                    <a:p>
                      <a:pPr marL="0" marR="0" lvl="0" indent="0" algn="l" defTabSz="109725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sz="1500" b="0" u="none" strike="noStrike" kern="1200" dirty="0">
                          <a:solidFill>
                            <a:schemeClr val="tx2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Arial" panose="020B0604020202020204" pitchFamily="34" charset="0"/>
                        </a:rPr>
                        <a:t>4.</a:t>
                      </a:r>
                    </a:p>
                  </a:txBody>
                  <a:tcPr marL="18288" marR="18288" marT="9144" marB="9144" anchor="ctr"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9725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sz="1500" u="none" strike="noStrike" kern="1200" dirty="0">
                          <a:solidFill>
                            <a:schemeClr val="tx2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Data Platform Modernization</a:t>
                      </a:r>
                      <a:endParaRPr lang="en-US" sz="1500" b="0" u="none" strike="noStrike" kern="1200" dirty="0">
                        <a:solidFill>
                          <a:schemeClr val="tx2">
                            <a:lumMod val="85000"/>
                            <a:lumOff val="1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18288" marR="18288" marT="9144" marB="9144" anchor="ctr"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6622188"/>
                  </a:ext>
                </a:extLst>
              </a:tr>
              <a:tr h="462339">
                <a:tc>
                  <a:txBody>
                    <a:bodyPr/>
                    <a:lstStyle/>
                    <a:p>
                      <a:pPr marL="0" marR="0" lvl="0" indent="0" algn="l" defTabSz="109725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sz="1500" b="0" u="none" strike="noStrike" kern="1200" dirty="0">
                          <a:solidFill>
                            <a:schemeClr val="tx2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Arial" panose="020B0604020202020204" pitchFamily="34" charset="0"/>
                        </a:rPr>
                        <a:t>5.</a:t>
                      </a:r>
                    </a:p>
                  </a:txBody>
                  <a:tcPr marL="18288" marR="18288" marT="9144" marB="9144" anchor="ctr"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chemeClr val="tx2">
                              <a:lumMod val="85000"/>
                              <a:lumOff val="15000"/>
                            </a:schemeClr>
                          </a:solidFill>
                          <a:latin typeface="Calibri" panose="020F0502020204030204" pitchFamily="34" charset="0"/>
                        </a:rPr>
                        <a:t>Simplification</a:t>
                      </a:r>
                    </a:p>
                  </a:txBody>
                  <a:tcPr marL="18288" marR="18288" marT="9144" marB="9144" anchor="ctr"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2339">
                <a:tc>
                  <a:txBody>
                    <a:bodyPr/>
                    <a:lstStyle/>
                    <a:p>
                      <a:pPr marL="0" marR="0" lvl="0" indent="0" algn="l" defTabSz="109725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sz="1500" b="0" u="none" strike="noStrike" kern="1200" dirty="0">
                          <a:solidFill>
                            <a:schemeClr val="tx2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 marL="18288" marR="18288" marT="9144" marB="9144" anchor="ctr"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chemeClr val="tx2">
                              <a:lumMod val="85000"/>
                              <a:lumOff val="15000"/>
                            </a:schemeClr>
                          </a:solidFill>
                          <a:latin typeface="Calibri" panose="020F0502020204030204" pitchFamily="34" charset="0"/>
                        </a:rPr>
                        <a:t>Cloud Native (Rewrite)</a:t>
                      </a:r>
                    </a:p>
                  </a:txBody>
                  <a:tcPr marL="18288" marR="18288" marT="9144" marB="9144" anchor="ctr"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1082046"/>
                  </a:ext>
                </a:extLst>
              </a:tr>
            </a:tbl>
          </a:graphicData>
        </a:graphic>
      </p:graphicFrame>
      <p:sp>
        <p:nvSpPr>
          <p:cNvPr id="23" name="Rectangle 22"/>
          <p:cNvSpPr/>
          <p:nvPr/>
        </p:nvSpPr>
        <p:spPr>
          <a:xfrm>
            <a:off x="1014128" y="4677226"/>
            <a:ext cx="2659371" cy="43871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pPr algn="ctr" defTabSz="914377">
              <a:defRPr/>
            </a:pPr>
            <a:r>
              <a:rPr lang="en-US" sz="1200" b="1" dirty="0">
                <a:solidFill>
                  <a:srgbClr val="0033A0"/>
                </a:solidFill>
                <a:latin typeface="Arial" panose="020B0604020202020204"/>
              </a:rPr>
              <a:t>Bottom-Up Strategy</a:t>
            </a:r>
          </a:p>
          <a:p>
            <a:pPr algn="ctr" defTabSz="914377">
              <a:defRPr/>
            </a:pPr>
            <a:endParaRPr lang="en-US" sz="1051" b="1" dirty="0">
              <a:solidFill>
                <a:srgbClr val="0033A0"/>
              </a:solidFill>
              <a:latin typeface="Arial" panose="020B0604020202020204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1021285" y="3469189"/>
            <a:ext cx="2002147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ctr" defTabSz="1219108">
              <a:defRPr/>
            </a:pPr>
            <a:r>
              <a:rPr lang="en-US" sz="1200" b="1" dirty="0">
                <a:solidFill>
                  <a:prstClr val="black"/>
                </a:solidFill>
                <a:latin typeface="Arial" panose="020B0604020202020204"/>
              </a:rPr>
              <a:t>App. Portfolio &amp; Architecture Assessment</a:t>
            </a:r>
          </a:p>
        </p:txBody>
      </p:sp>
      <p:cxnSp>
        <p:nvCxnSpPr>
          <p:cNvPr id="25" name="Straight Arrow Connector 24"/>
          <p:cNvCxnSpPr/>
          <p:nvPr/>
        </p:nvCxnSpPr>
        <p:spPr>
          <a:xfrm>
            <a:off x="1712767" y="3027598"/>
            <a:ext cx="0" cy="385719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23" idx="0"/>
          </p:cNvCxnSpPr>
          <p:nvPr/>
        </p:nvCxnSpPr>
        <p:spPr>
          <a:xfrm flipV="1">
            <a:off x="2343813" y="4207854"/>
            <a:ext cx="0" cy="465589"/>
          </a:xfrm>
          <a:prstGeom prst="straightConnector1">
            <a:avLst/>
          </a:prstGeom>
          <a:ln>
            <a:solidFill>
              <a:schemeClr val="tx2">
                <a:lumMod val="50000"/>
                <a:lumOff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Flowchart: Decision 26"/>
          <p:cNvSpPr/>
          <p:nvPr/>
        </p:nvSpPr>
        <p:spPr>
          <a:xfrm>
            <a:off x="3411874" y="3502304"/>
            <a:ext cx="908511" cy="642465"/>
          </a:xfrm>
          <a:prstGeom prst="flowChartDecision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wrap="square" lIns="0" tIns="0" rIns="0" bIns="0">
            <a:spAutoFit/>
          </a:bodyPr>
          <a:lstStyle/>
          <a:p>
            <a:pPr algn="ctr" defTabSz="1219108">
              <a:defRPr/>
            </a:pPr>
            <a:r>
              <a:rPr lang="en-US" sz="1051" dirty="0">
                <a:solidFill>
                  <a:prstClr val="black"/>
                </a:solidFill>
                <a:latin typeface="Arial" panose="020B0604020202020204"/>
              </a:rPr>
              <a:t>Go ahead</a:t>
            </a:r>
          </a:p>
        </p:txBody>
      </p:sp>
      <p:cxnSp>
        <p:nvCxnSpPr>
          <p:cNvPr id="28" name="Straight Arrow Connector 27"/>
          <p:cNvCxnSpPr>
            <a:stCxn id="24" idx="3"/>
            <a:endCxn id="27" idx="1"/>
          </p:cNvCxnSpPr>
          <p:nvPr/>
        </p:nvCxnSpPr>
        <p:spPr>
          <a:xfrm>
            <a:off x="3023433" y="3807743"/>
            <a:ext cx="388441" cy="15708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/>
          <p:cNvCxnSpPr>
            <a:stCxn id="27" idx="0"/>
          </p:cNvCxnSpPr>
          <p:nvPr/>
        </p:nvCxnSpPr>
        <p:spPr>
          <a:xfrm rot="5400000" flipH="1" flipV="1">
            <a:off x="3773305" y="2847221"/>
            <a:ext cx="747908" cy="562256"/>
          </a:xfrm>
          <a:prstGeom prst="bentConnector3">
            <a:avLst>
              <a:gd name="adj1" fmla="val 99467"/>
            </a:avLst>
          </a:prstGeom>
          <a:ln>
            <a:solidFill>
              <a:schemeClr val="bg2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8893071" y="2030957"/>
            <a:ext cx="2268207" cy="3476103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rtlCol="0" anchor="ctr">
            <a:noAutofit/>
          </a:bodyPr>
          <a:lstStyle/>
          <a:p>
            <a:pPr marL="228594" indent="-228594" defTabSz="914377">
              <a:spcBef>
                <a:spcPts val="800"/>
              </a:spcBef>
              <a:spcAft>
                <a:spcPts val="800"/>
              </a:spcAft>
              <a:buFont typeface="+mj-lt"/>
              <a:buAutoNum type="alphaLcPeriod"/>
              <a:defRPr/>
            </a:pPr>
            <a:r>
              <a:rPr lang="en-US" sz="1467" dirty="0">
                <a:solidFill>
                  <a:srgbClr val="000000"/>
                </a:solidFill>
                <a:latin typeface="Arial" panose="020B0604020202020204"/>
              </a:rPr>
              <a:t>6R assessment report</a:t>
            </a:r>
          </a:p>
          <a:p>
            <a:pPr marL="228594" indent="-228594" defTabSz="914377">
              <a:spcBef>
                <a:spcPts val="800"/>
              </a:spcBef>
              <a:spcAft>
                <a:spcPts val="800"/>
              </a:spcAft>
              <a:buFont typeface="+mj-lt"/>
              <a:buAutoNum type="alphaLcPeriod"/>
              <a:defRPr/>
            </a:pPr>
            <a:r>
              <a:rPr lang="en-US" sz="1467" dirty="0">
                <a:solidFill>
                  <a:srgbClr val="000000"/>
                </a:solidFill>
                <a:latin typeface="Arial" panose="020B0604020202020204"/>
              </a:rPr>
              <a:t>Technical Dependency </a:t>
            </a:r>
          </a:p>
          <a:p>
            <a:pPr marL="228594" indent="-228594" defTabSz="914377">
              <a:spcBef>
                <a:spcPts val="800"/>
              </a:spcBef>
              <a:spcAft>
                <a:spcPts val="800"/>
              </a:spcAft>
              <a:buFont typeface="+mj-lt"/>
              <a:buAutoNum type="alphaLcPeriod"/>
              <a:defRPr/>
            </a:pPr>
            <a:r>
              <a:rPr lang="en-US" sz="1467" dirty="0">
                <a:solidFill>
                  <a:srgbClr val="000000"/>
                </a:solidFill>
                <a:latin typeface="Arial" panose="020B0604020202020204"/>
              </a:rPr>
              <a:t>Target architecture </a:t>
            </a:r>
          </a:p>
          <a:p>
            <a:pPr marL="228594" indent="-228594" defTabSz="914377">
              <a:spcBef>
                <a:spcPts val="800"/>
              </a:spcBef>
              <a:spcAft>
                <a:spcPts val="800"/>
              </a:spcAft>
              <a:buFont typeface="+mj-lt"/>
              <a:buAutoNum type="alphaLcPeriod"/>
              <a:defRPr/>
            </a:pPr>
            <a:r>
              <a:rPr lang="en-US" sz="1467" dirty="0">
                <a:solidFill>
                  <a:srgbClr val="000000"/>
                </a:solidFill>
                <a:latin typeface="Arial" panose="020B0604020202020204"/>
              </a:rPr>
              <a:t>Parallel run planning</a:t>
            </a:r>
          </a:p>
          <a:p>
            <a:pPr marL="228594" indent="-228594" defTabSz="914377">
              <a:spcBef>
                <a:spcPts val="800"/>
              </a:spcBef>
              <a:spcAft>
                <a:spcPts val="800"/>
              </a:spcAft>
              <a:buFont typeface="+mj-lt"/>
              <a:buAutoNum type="alphaLcPeriod"/>
              <a:defRPr/>
            </a:pPr>
            <a:r>
              <a:rPr lang="en-US" sz="1467" dirty="0">
                <a:solidFill>
                  <a:srgbClr val="000000"/>
                </a:solidFill>
                <a:latin typeface="Arial" panose="020B0604020202020204"/>
              </a:rPr>
              <a:t>Roadmap</a:t>
            </a:r>
          </a:p>
          <a:p>
            <a:pPr marL="228594" indent="-228594" defTabSz="914377">
              <a:spcBef>
                <a:spcPts val="800"/>
              </a:spcBef>
              <a:spcAft>
                <a:spcPts val="800"/>
              </a:spcAft>
              <a:buFont typeface="+mj-lt"/>
              <a:buAutoNum type="alphaLcPeriod"/>
              <a:defRPr/>
            </a:pPr>
            <a:r>
              <a:rPr lang="en-US" sz="1467" dirty="0">
                <a:solidFill>
                  <a:srgbClr val="000000"/>
                </a:solidFill>
                <a:latin typeface="Arial" panose="020B0604020202020204"/>
              </a:rPr>
              <a:t>Headcount estimates</a:t>
            </a:r>
          </a:p>
          <a:p>
            <a:pPr marL="228594" indent="-228594" defTabSz="914377">
              <a:spcBef>
                <a:spcPts val="800"/>
              </a:spcBef>
              <a:spcAft>
                <a:spcPts val="800"/>
              </a:spcAft>
              <a:buFont typeface="+mj-lt"/>
              <a:buAutoNum type="alphaLcPeriod"/>
              <a:defRPr/>
            </a:pPr>
            <a:r>
              <a:rPr lang="en-US" sz="1467" dirty="0">
                <a:solidFill>
                  <a:srgbClr val="000000"/>
                </a:solidFill>
                <a:latin typeface="Arial" panose="020B0604020202020204"/>
              </a:rPr>
              <a:t>Target Infra decision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8893071" y="1563610"/>
            <a:ext cx="2268207" cy="472247"/>
          </a:xfrm>
          <a:prstGeom prst="round2SameRect">
            <a:avLst/>
          </a:prstGeom>
          <a:solidFill>
            <a:schemeClr val="accent6"/>
          </a:solidFill>
          <a:ln>
            <a:noFill/>
            <a:prstDash val="sysDash"/>
          </a:ln>
        </p:spPr>
        <p:txBody>
          <a:bodyPr wrap="square" rtlCol="0" anchor="ctr">
            <a:noAutofit/>
          </a:bodyPr>
          <a:lstStyle>
            <a:defPPr>
              <a:defRPr lang="en-US"/>
            </a:defPPr>
            <a:lvl1pPr marR="0" lvl="0" indent="0" algn="ctr" defTabSz="1219139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defRPr>
            </a:lvl1pPr>
          </a:lstStyle>
          <a:p>
            <a:pPr defTabSz="1219108">
              <a:defRPr/>
            </a:pPr>
            <a:r>
              <a:rPr lang="en-US" sz="1100" dirty="0"/>
              <a:t>Deliverables</a:t>
            </a:r>
          </a:p>
        </p:txBody>
      </p:sp>
      <p:sp>
        <p:nvSpPr>
          <p:cNvPr id="32" name="Chevron 31"/>
          <p:cNvSpPr/>
          <p:nvPr/>
        </p:nvSpPr>
        <p:spPr>
          <a:xfrm>
            <a:off x="8641822" y="1572531"/>
            <a:ext cx="190775" cy="472247"/>
          </a:xfrm>
          <a:prstGeom prst="chevron">
            <a:avLst>
              <a:gd name="adj" fmla="val 70542"/>
            </a:avLst>
          </a:prstGeom>
          <a:solidFill>
            <a:schemeClr val="accent6"/>
          </a:solidFill>
          <a:ln>
            <a:noFill/>
            <a:prstDash val="sysDash"/>
          </a:ln>
        </p:spPr>
        <p:txBody>
          <a:bodyPr wrap="square" rtlCol="0">
            <a:noAutofit/>
          </a:bodyPr>
          <a:lstStyle/>
          <a:p>
            <a:pPr algn="ctr" defTabSz="1219108">
              <a:defRPr/>
            </a:pPr>
            <a:endParaRPr lang="en-US" sz="1100" b="1" dirty="0">
              <a:solidFill>
                <a:prstClr val="white"/>
              </a:solidFill>
              <a:latin typeface="Arial" panose="020B0604020202020204"/>
            </a:endParaRPr>
          </a:p>
        </p:txBody>
      </p:sp>
      <p:sp>
        <p:nvSpPr>
          <p:cNvPr id="33" name="Chevron 32"/>
          <p:cNvSpPr/>
          <p:nvPr/>
        </p:nvSpPr>
        <p:spPr>
          <a:xfrm>
            <a:off x="3910366" y="1572531"/>
            <a:ext cx="190775" cy="472247"/>
          </a:xfrm>
          <a:prstGeom prst="chevron">
            <a:avLst>
              <a:gd name="adj" fmla="val 70542"/>
            </a:avLst>
          </a:prstGeom>
          <a:solidFill>
            <a:schemeClr val="accent6"/>
          </a:solidFill>
          <a:ln>
            <a:noFill/>
            <a:prstDash val="sysDash"/>
          </a:ln>
        </p:spPr>
        <p:txBody>
          <a:bodyPr wrap="square" rtlCol="0">
            <a:noAutofit/>
          </a:bodyPr>
          <a:lstStyle/>
          <a:p>
            <a:pPr algn="ctr" defTabSz="1219108">
              <a:defRPr/>
            </a:pPr>
            <a:endParaRPr lang="en-US" sz="1100" b="1" dirty="0">
              <a:solidFill>
                <a:prstClr val="white"/>
              </a:solidFill>
              <a:latin typeface="Arial" panose="020B0604020202020204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310179" y="5577398"/>
            <a:ext cx="7601979" cy="261591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R="0" lvl="0" indent="0" algn="ctr" defTabSz="457178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700" b="1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Calibri" panose="020F050202020403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defTabSz="457167">
              <a:defRPr/>
            </a:pPr>
            <a:r>
              <a:rPr lang="en-US" sz="1100" dirty="0"/>
              <a:t>Modernization Platform | Tools</a:t>
            </a:r>
          </a:p>
        </p:txBody>
      </p:sp>
      <p:sp>
        <p:nvSpPr>
          <p:cNvPr id="35" name="Rectangle 34"/>
          <p:cNvSpPr/>
          <p:nvPr/>
        </p:nvSpPr>
        <p:spPr>
          <a:xfrm>
            <a:off x="11216165" y="1564250"/>
            <a:ext cx="715959" cy="394280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vert270" wrap="square" rtlCol="0" anchor="ctr">
            <a:noAutofit/>
          </a:bodyPr>
          <a:lstStyle/>
          <a:p>
            <a:pPr algn="ctr" defTabSz="914377">
              <a:spcAft>
                <a:spcPts val="600"/>
              </a:spcAft>
              <a:defRPr/>
            </a:pPr>
            <a:r>
              <a:rPr lang="en-US" sz="1600" b="1" dirty="0">
                <a:solidFill>
                  <a:srgbClr val="000000"/>
                </a:solidFill>
                <a:latin typeface="Arial" panose="020B0604020202020204"/>
              </a:rPr>
              <a:t>Modernization Engineering</a:t>
            </a:r>
          </a:p>
        </p:txBody>
      </p:sp>
      <p:sp>
        <p:nvSpPr>
          <p:cNvPr id="36" name="Pentagon 12">
            <a:extLst>
              <a:ext uri="{FF2B5EF4-FFF2-40B4-BE49-F238E27FC236}">
                <a16:creationId xmlns:a16="http://schemas.microsoft.com/office/drawing/2014/main" id="{CC96C28A-4CF4-43F2-9A94-74C6B75E9A7E}"/>
              </a:ext>
            </a:extLst>
          </p:cNvPr>
          <p:cNvSpPr/>
          <p:nvPr/>
        </p:nvSpPr>
        <p:spPr>
          <a:xfrm>
            <a:off x="11105413" y="2417127"/>
            <a:ext cx="221865" cy="323863"/>
          </a:xfrm>
          <a:prstGeom prst="homePlate">
            <a:avLst>
              <a:gd name="adj" fmla="val 100000"/>
            </a:avLst>
          </a:prstGeom>
          <a:solidFill>
            <a:schemeClr val="bg1">
              <a:lumMod val="75000"/>
            </a:schemeClr>
          </a:solidFill>
        </p:spPr>
        <p:txBody>
          <a:bodyPr wrap="square" rtlCol="0" anchor="ctr">
            <a:noAutofit/>
          </a:bodyPr>
          <a:lstStyle/>
          <a:p>
            <a:pPr algn="ctr" defTabSz="914354">
              <a:defRPr/>
            </a:pPr>
            <a:endParaRPr lang="en-US" sz="1200" dirty="0">
              <a:solidFill>
                <a:srgbClr val="141414"/>
              </a:solidFill>
              <a:latin typeface="Arial" panose="020B0604020202020204"/>
            </a:endParaRPr>
          </a:p>
        </p:txBody>
      </p:sp>
      <p:sp>
        <p:nvSpPr>
          <p:cNvPr id="37" name="Pentagon 12">
            <a:extLst>
              <a:ext uri="{FF2B5EF4-FFF2-40B4-BE49-F238E27FC236}">
                <a16:creationId xmlns:a16="http://schemas.microsoft.com/office/drawing/2014/main" id="{CC96C28A-4CF4-43F2-9A94-74C6B75E9A7E}"/>
              </a:ext>
            </a:extLst>
          </p:cNvPr>
          <p:cNvSpPr/>
          <p:nvPr/>
        </p:nvSpPr>
        <p:spPr>
          <a:xfrm>
            <a:off x="11105413" y="5026006"/>
            <a:ext cx="221865" cy="323863"/>
          </a:xfrm>
          <a:prstGeom prst="homePlate">
            <a:avLst>
              <a:gd name="adj" fmla="val 100000"/>
            </a:avLst>
          </a:prstGeom>
          <a:solidFill>
            <a:schemeClr val="bg1">
              <a:lumMod val="75000"/>
            </a:schemeClr>
          </a:solidFill>
        </p:spPr>
        <p:txBody>
          <a:bodyPr wrap="square" rtlCol="0" anchor="ctr">
            <a:noAutofit/>
          </a:bodyPr>
          <a:lstStyle/>
          <a:p>
            <a:pPr algn="ctr" defTabSz="914354">
              <a:defRPr/>
            </a:pPr>
            <a:endParaRPr lang="en-US" sz="1200" dirty="0">
              <a:solidFill>
                <a:srgbClr val="141414"/>
              </a:solidFill>
              <a:latin typeface="Arial" panose="020B0604020202020204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1164617" y="1059728"/>
            <a:ext cx="822960" cy="73152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lnSpc>
                <a:spcPts val="1500"/>
              </a:lnSpc>
              <a:defRPr sz="1400" b="1">
                <a:solidFill>
                  <a:schemeClr val="bg1"/>
                </a:solidFill>
                <a:cs typeface="Calibri" panose="020F050202020403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defTabSz="457167">
              <a:lnSpc>
                <a:spcPct val="100000"/>
              </a:lnSpc>
              <a:defRPr/>
            </a:pPr>
            <a:endParaRPr lang="en-US" sz="600" dirty="0">
              <a:solidFill>
                <a:prstClr val="white"/>
              </a:solidFill>
              <a:latin typeface="Arial" panose="020B0604020202020204"/>
            </a:endParaRP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2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2305" y="5399427"/>
            <a:ext cx="528763" cy="552996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40" name="TextBox 39"/>
          <p:cNvSpPr txBox="1"/>
          <p:nvPr/>
        </p:nvSpPr>
        <p:spPr>
          <a:xfrm>
            <a:off x="857161" y="1150774"/>
            <a:ext cx="1645920" cy="372183"/>
          </a:xfrm>
          <a:prstGeom prst="homePlate">
            <a:avLst>
              <a:gd name="adj" fmla="val 29625"/>
            </a:avLst>
          </a:prstGeom>
          <a:solidFill>
            <a:schemeClr val="accent1"/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R="0" lvl="0" indent="0" algn="ctr" defTabSz="457167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defTabSz="457155">
              <a:defRPr/>
            </a:pPr>
            <a:r>
              <a:rPr lang="en-US" sz="1200" b="1" dirty="0"/>
              <a:t>Inception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4303691" y="1143686"/>
            <a:ext cx="6868199" cy="372183"/>
          </a:xfrm>
          <a:prstGeom prst="chevron">
            <a:avLst>
              <a:gd name="adj" fmla="val 30730"/>
            </a:avLst>
          </a:prstGeom>
          <a:solidFill>
            <a:schemeClr val="accent1"/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R="0" lvl="0" indent="0" algn="ctr" defTabSz="457167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defTabSz="914354">
              <a:spcAft>
                <a:spcPts val="600"/>
              </a:spcAft>
              <a:defRPr/>
            </a:pPr>
            <a:r>
              <a:rPr lang="en-US" sz="1200" b="1" dirty="0">
                <a:cs typeface="Arial" panose="020B0604020202020204" pitchFamily="34" charset="0"/>
              </a:rPr>
              <a:t>   Modernization Scenarios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11188277" y="1146763"/>
            <a:ext cx="860803" cy="372183"/>
          </a:xfrm>
          <a:prstGeom prst="chevron">
            <a:avLst>
              <a:gd name="adj" fmla="val 33139"/>
            </a:avLst>
          </a:prstGeom>
          <a:solidFill>
            <a:schemeClr val="accent1"/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en-US"/>
            </a:defPPr>
            <a:lvl1pPr marR="0" lvl="0" indent="0" algn="ctr" defTabSz="457167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defTabSz="457155">
              <a:defRPr/>
            </a:pPr>
            <a:r>
              <a:rPr lang="en-US" sz="1200" b="1" dirty="0"/>
              <a:t>Engg.</a:t>
            </a:r>
          </a:p>
        </p:txBody>
      </p:sp>
      <p:grpSp>
        <p:nvGrpSpPr>
          <p:cNvPr id="43" name="Group 42"/>
          <p:cNvGrpSpPr/>
          <p:nvPr/>
        </p:nvGrpSpPr>
        <p:grpSpPr>
          <a:xfrm>
            <a:off x="1561171" y="741115"/>
            <a:ext cx="640080" cy="640080"/>
            <a:chOff x="1519607" y="876839"/>
            <a:chExt cx="640080" cy="640080"/>
          </a:xfrm>
        </p:grpSpPr>
        <p:sp>
          <p:nvSpPr>
            <p:cNvPr id="44" name="Pie 43"/>
            <p:cNvSpPr/>
            <p:nvPr/>
          </p:nvSpPr>
          <p:spPr>
            <a:xfrm flipV="1">
              <a:off x="1519607" y="876839"/>
              <a:ext cx="640080" cy="640080"/>
            </a:xfrm>
            <a:prstGeom prst="pie">
              <a:avLst>
                <a:gd name="adj1" fmla="val 0"/>
                <a:gd name="adj2" fmla="val 10800004"/>
              </a:avLst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167">
                <a:defRPr/>
              </a:pPr>
              <a:endParaRPr lang="en-US" sz="600" b="1" dirty="0">
                <a:solidFill>
                  <a:prstClr val="white"/>
                </a:solidFill>
                <a:latin typeface="Arial" panose="020B0604020202020204"/>
                <a:cs typeface="Calibri" panose="020F0502020204030204" pitchFamily="34" charset="0"/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1690409" y="907860"/>
              <a:ext cx="298480" cy="338554"/>
            </a:xfrm>
            <a:prstGeom prst="rect">
              <a:avLst/>
            </a:prstGeom>
            <a:solidFill>
              <a:schemeClr val="accent6"/>
            </a:solidFill>
            <a:effectLst/>
          </p:spPr>
          <p:txBody>
            <a:bodyPr wrap="none">
              <a:spAutoFit/>
            </a:bodyPr>
            <a:lstStyle/>
            <a:p>
              <a:pPr algn="ctr" defTabSz="609555">
                <a:defRPr/>
              </a:pPr>
              <a:r>
                <a:rPr lang="en-US" sz="1600" b="1" dirty="0">
                  <a:solidFill>
                    <a:prstClr val="white"/>
                  </a:solidFill>
                  <a:latin typeface="Arial" panose="020B0604020202020204"/>
                  <a:cs typeface="Arial" panose="020B0604020202020204" pitchFamily="34" charset="0"/>
                </a:rPr>
                <a:t>1</a:t>
              </a:r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2876324" y="741115"/>
            <a:ext cx="640080" cy="640080"/>
            <a:chOff x="2834760" y="876839"/>
            <a:chExt cx="640080" cy="640080"/>
          </a:xfrm>
        </p:grpSpPr>
        <p:sp>
          <p:nvSpPr>
            <p:cNvPr id="47" name="Pie 46"/>
            <p:cNvSpPr/>
            <p:nvPr/>
          </p:nvSpPr>
          <p:spPr>
            <a:xfrm flipV="1">
              <a:off x="2834760" y="876839"/>
              <a:ext cx="640080" cy="640080"/>
            </a:xfrm>
            <a:prstGeom prst="pie">
              <a:avLst>
                <a:gd name="adj1" fmla="val 0"/>
                <a:gd name="adj2" fmla="val 10800004"/>
              </a:avLst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167">
                <a:defRPr/>
              </a:pPr>
              <a:endParaRPr lang="en-US" sz="600" b="1" dirty="0">
                <a:solidFill>
                  <a:prstClr val="white"/>
                </a:solidFill>
                <a:latin typeface="Arial" panose="020B0604020202020204"/>
                <a:cs typeface="Calibri" panose="020F0502020204030204" pitchFamily="34" charset="0"/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3005561" y="907860"/>
              <a:ext cx="298480" cy="338554"/>
            </a:xfrm>
            <a:prstGeom prst="rect">
              <a:avLst/>
            </a:prstGeom>
            <a:solidFill>
              <a:schemeClr val="accent6"/>
            </a:solidFill>
            <a:effectLst/>
          </p:spPr>
          <p:txBody>
            <a:bodyPr wrap="none">
              <a:spAutoFit/>
            </a:bodyPr>
            <a:lstStyle/>
            <a:p>
              <a:pPr algn="ctr" defTabSz="609555">
                <a:defRPr/>
              </a:pPr>
              <a:r>
                <a:rPr lang="en-US" sz="1600" b="1" dirty="0">
                  <a:solidFill>
                    <a:prstClr val="white"/>
                  </a:solidFill>
                  <a:latin typeface="Arial" panose="020B0604020202020204"/>
                  <a:cs typeface="Arial" panose="020B0604020202020204" pitchFamily="34" charset="0"/>
                </a:rPr>
                <a:t>2</a:t>
              </a:r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7499824" y="741115"/>
            <a:ext cx="640080" cy="640080"/>
            <a:chOff x="7458260" y="876839"/>
            <a:chExt cx="640080" cy="640080"/>
          </a:xfrm>
        </p:grpSpPr>
        <p:sp>
          <p:nvSpPr>
            <p:cNvPr id="50" name="Pie 49"/>
            <p:cNvSpPr/>
            <p:nvPr/>
          </p:nvSpPr>
          <p:spPr>
            <a:xfrm flipV="1">
              <a:off x="7458260" y="876839"/>
              <a:ext cx="640080" cy="640080"/>
            </a:xfrm>
            <a:prstGeom prst="pie">
              <a:avLst>
                <a:gd name="adj1" fmla="val 0"/>
                <a:gd name="adj2" fmla="val 10800004"/>
              </a:avLst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167">
                <a:defRPr/>
              </a:pPr>
              <a:endParaRPr lang="en-US" sz="600" b="1" dirty="0">
                <a:solidFill>
                  <a:prstClr val="white"/>
                </a:solidFill>
                <a:latin typeface="Arial" panose="020B0604020202020204"/>
                <a:cs typeface="Calibri" panose="020F0502020204030204" pitchFamily="34" charset="0"/>
              </a:endParaRP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7629061" y="907860"/>
              <a:ext cx="298480" cy="338554"/>
            </a:xfrm>
            <a:prstGeom prst="rect">
              <a:avLst/>
            </a:prstGeom>
            <a:solidFill>
              <a:schemeClr val="accent6"/>
            </a:solidFill>
            <a:effectLst/>
          </p:spPr>
          <p:txBody>
            <a:bodyPr wrap="none">
              <a:spAutoFit/>
            </a:bodyPr>
            <a:lstStyle/>
            <a:p>
              <a:pPr algn="ctr" defTabSz="609555">
                <a:defRPr/>
              </a:pPr>
              <a:r>
                <a:rPr lang="en-US" sz="1600" b="1" dirty="0">
                  <a:solidFill>
                    <a:prstClr val="white"/>
                  </a:solidFill>
                  <a:latin typeface="Arial" panose="020B0604020202020204"/>
                  <a:cs typeface="Arial" panose="020B0604020202020204" pitchFamily="34" charset="0"/>
                </a:rPr>
                <a:t>3</a:t>
              </a:r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11237889" y="741115"/>
            <a:ext cx="640080" cy="640080"/>
            <a:chOff x="11196325" y="876839"/>
            <a:chExt cx="640080" cy="640080"/>
          </a:xfrm>
        </p:grpSpPr>
        <p:sp>
          <p:nvSpPr>
            <p:cNvPr id="53" name="Pie 52"/>
            <p:cNvSpPr/>
            <p:nvPr/>
          </p:nvSpPr>
          <p:spPr>
            <a:xfrm flipV="1">
              <a:off x="11196325" y="876839"/>
              <a:ext cx="640080" cy="640080"/>
            </a:xfrm>
            <a:prstGeom prst="pie">
              <a:avLst>
                <a:gd name="adj1" fmla="val 0"/>
                <a:gd name="adj2" fmla="val 10800004"/>
              </a:avLst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167">
                <a:defRPr/>
              </a:pPr>
              <a:endParaRPr lang="en-US" sz="600" b="1" dirty="0">
                <a:solidFill>
                  <a:prstClr val="white"/>
                </a:solidFill>
                <a:latin typeface="Arial" panose="020B0604020202020204"/>
                <a:cs typeface="Calibri" panose="020F0502020204030204" pitchFamily="34" charset="0"/>
              </a:endParaRPr>
            </a:p>
          </p:txBody>
        </p:sp>
        <p:sp>
          <p:nvSpPr>
            <p:cNvPr id="54" name="Rectangle 53"/>
            <p:cNvSpPr/>
            <p:nvPr/>
          </p:nvSpPr>
          <p:spPr>
            <a:xfrm>
              <a:off x="11367126" y="907860"/>
              <a:ext cx="298480" cy="338554"/>
            </a:xfrm>
            <a:prstGeom prst="rect">
              <a:avLst/>
            </a:prstGeom>
            <a:solidFill>
              <a:schemeClr val="accent6"/>
            </a:solidFill>
            <a:effectLst/>
          </p:spPr>
          <p:txBody>
            <a:bodyPr wrap="none">
              <a:spAutoFit/>
            </a:bodyPr>
            <a:lstStyle/>
            <a:p>
              <a:pPr algn="ctr" defTabSz="609555">
                <a:defRPr/>
              </a:pPr>
              <a:r>
                <a:rPr lang="en-US" sz="1600" b="1" dirty="0">
                  <a:solidFill>
                    <a:prstClr val="white"/>
                  </a:solidFill>
                  <a:latin typeface="Arial" panose="020B0604020202020204"/>
                  <a:cs typeface="Arial" panose="020B0604020202020204" pitchFamily="34" charset="0"/>
                </a:rPr>
                <a:t>4</a:t>
              </a:r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6683641" y="5917844"/>
            <a:ext cx="5303936" cy="152350"/>
            <a:chOff x="6642077" y="6053523"/>
            <a:chExt cx="5303936" cy="152348"/>
          </a:xfrm>
        </p:grpSpPr>
        <p:cxnSp>
          <p:nvCxnSpPr>
            <p:cNvPr id="56" name="Straight Arrow Connector 55"/>
            <p:cNvCxnSpPr/>
            <p:nvPr/>
          </p:nvCxnSpPr>
          <p:spPr>
            <a:xfrm>
              <a:off x="6642077" y="6129697"/>
              <a:ext cx="5303936" cy="0"/>
            </a:xfrm>
            <a:prstGeom prst="straightConnector1">
              <a:avLst/>
            </a:prstGeom>
            <a:ln w="38100">
              <a:solidFill>
                <a:schemeClr val="accent6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Rectangle 56"/>
            <p:cNvSpPr/>
            <p:nvPr/>
          </p:nvSpPr>
          <p:spPr>
            <a:xfrm>
              <a:off x="8105482" y="6053523"/>
              <a:ext cx="2800767" cy="152348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91440" tIns="0" rIns="91440" bIns="0" anchor="ctr">
              <a:spAutoFit/>
            </a:bodyPr>
            <a:lstStyle/>
            <a:p>
              <a:pPr algn="ctr" defTabSz="82967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r>
                <a:rPr lang="en-US" sz="1100" b="1" dirty="0">
                  <a:solidFill>
                    <a:srgbClr val="000000"/>
                  </a:solidFill>
                  <a:latin typeface="Arial" panose="020B0604020202020204"/>
                  <a:cs typeface="Arial" panose="020B0604020202020204" pitchFamily="34" charset="0"/>
                </a:rPr>
                <a:t>Application Modernization Engineering</a:t>
              </a:r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864250" y="5923806"/>
            <a:ext cx="5794247" cy="152350"/>
            <a:chOff x="822685" y="6059486"/>
            <a:chExt cx="5794246" cy="152348"/>
          </a:xfrm>
        </p:grpSpPr>
        <p:cxnSp>
          <p:nvCxnSpPr>
            <p:cNvPr id="59" name="Straight Arrow Connector 58"/>
            <p:cNvCxnSpPr/>
            <p:nvPr/>
          </p:nvCxnSpPr>
          <p:spPr>
            <a:xfrm>
              <a:off x="822685" y="6129719"/>
              <a:ext cx="5794246" cy="0"/>
            </a:xfrm>
            <a:prstGeom prst="straightConnector1">
              <a:avLst/>
            </a:prstGeom>
            <a:ln w="38100">
              <a:solidFill>
                <a:schemeClr val="accent6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Rectangle 59"/>
            <p:cNvSpPr/>
            <p:nvPr/>
          </p:nvSpPr>
          <p:spPr>
            <a:xfrm>
              <a:off x="2689642" y="6059486"/>
              <a:ext cx="2549095" cy="152348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91440" tIns="0" rIns="91440" bIns="0" anchor="ctr">
              <a:spAutoFit/>
            </a:bodyPr>
            <a:lstStyle/>
            <a:p>
              <a:pPr algn="ctr" defTabSz="82967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r>
                <a:rPr lang="en-US" sz="1100" b="1" dirty="0">
                  <a:solidFill>
                    <a:srgbClr val="000000"/>
                  </a:solidFill>
                  <a:latin typeface="Arial" panose="020B0604020202020204"/>
                  <a:cs typeface="Arial" panose="020B0604020202020204" pitchFamily="34" charset="0"/>
                </a:rPr>
                <a:t>Application Modernization Strategy</a:t>
              </a:r>
            </a:p>
          </p:txBody>
        </p:sp>
      </p:grpSp>
      <p:pic>
        <p:nvPicPr>
          <p:cNvPr id="61" name="Picture 2" descr="https://d30y9cdsu7xlg0.cloudfront.net/png/1133694-200.png"/>
          <p:cNvPicPr>
            <a:picLocks noChangeAspect="1" noChangeArrowheads="1"/>
          </p:cNvPicPr>
          <p:nvPr/>
        </p:nvPicPr>
        <p:blipFill>
          <a:blip r:embed="rId3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981" y="1184047"/>
            <a:ext cx="351531" cy="351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4" descr="https://d30y9cdsu7xlg0.cloudfront.net/png/445924-200.png"/>
          <p:cNvPicPr>
            <a:picLocks noChangeAspect="1" noChangeArrowheads="1"/>
          </p:cNvPicPr>
          <p:nvPr/>
        </p:nvPicPr>
        <p:blipFill>
          <a:blip r:embed="rId4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6556" y="1153604"/>
            <a:ext cx="325019" cy="325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6" descr="https://d30y9cdsu7xlg0.cloudfront.net/png/1250955-200.png"/>
          <p:cNvPicPr>
            <a:picLocks noChangeAspect="1" noChangeArrowheads="1"/>
          </p:cNvPicPr>
          <p:nvPr/>
        </p:nvPicPr>
        <p:blipFill>
          <a:blip r:embed="rId5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7944" y="1116156"/>
            <a:ext cx="404384" cy="404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4" name="Rectangle 63"/>
          <p:cNvSpPr/>
          <p:nvPr/>
        </p:nvSpPr>
        <p:spPr>
          <a:xfrm>
            <a:off x="1014128" y="2414251"/>
            <a:ext cx="2659371" cy="43871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pPr algn="ctr" defTabSz="914377">
              <a:defRPr/>
            </a:pPr>
            <a:r>
              <a:rPr lang="en-US" sz="1200" b="1" dirty="0">
                <a:solidFill>
                  <a:srgbClr val="0033A0"/>
                </a:solidFill>
                <a:latin typeface="Arial" panose="020B0604020202020204"/>
              </a:rPr>
              <a:t>Top-Down Strategy</a:t>
            </a:r>
          </a:p>
          <a:p>
            <a:pPr algn="ctr" defTabSz="914377">
              <a:defRPr/>
            </a:pPr>
            <a:endParaRPr lang="en-US" sz="1051" b="1" dirty="0">
              <a:solidFill>
                <a:srgbClr val="0033A0"/>
              </a:solidFill>
              <a:latin typeface="Arial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37566788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+mj-lt"/>
              </a:rPr>
              <a:t>Modernize the Digital Enterprise: </a:t>
            </a:r>
            <a:r>
              <a:rPr lang="en-US" dirty="0">
                <a:solidFill>
                  <a:srgbClr val="00B140"/>
                </a:solidFill>
                <a:latin typeface="+mj-lt"/>
              </a:rPr>
              <a:t>Our POV on Cloud Migration/Cloud Native Transformation</a:t>
            </a:r>
          </a:p>
        </p:txBody>
      </p:sp>
      <p:grpSp>
        <p:nvGrpSpPr>
          <p:cNvPr id="68" name="Group 67"/>
          <p:cNvGrpSpPr/>
          <p:nvPr/>
        </p:nvGrpSpPr>
        <p:grpSpPr>
          <a:xfrm>
            <a:off x="358790" y="925405"/>
            <a:ext cx="11500821" cy="5182850"/>
            <a:chOff x="366428" y="811617"/>
            <a:chExt cx="11228313" cy="5383739"/>
          </a:xfrm>
        </p:grpSpPr>
        <p:sp>
          <p:nvSpPr>
            <p:cNvPr id="5" name="Double Bracket 4"/>
            <p:cNvSpPr/>
            <p:nvPr/>
          </p:nvSpPr>
          <p:spPr bwMode="auto">
            <a:xfrm>
              <a:off x="2590800" y="1333620"/>
              <a:ext cx="1737360" cy="457200"/>
            </a:xfrm>
            <a:prstGeom prst="bracketPair">
              <a:avLst/>
            </a:prstGeom>
            <a:solidFill>
              <a:sysClr val="window" lastClr="FFFFFF">
                <a:lumMod val="95000"/>
              </a:sysClr>
            </a:solidFill>
            <a:ln w="9525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1920" tIns="60960" rIns="121920" bIns="6096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917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333" b="1" kern="0" dirty="0">
                  <a:solidFill>
                    <a:prstClr val="black"/>
                  </a:solidFill>
                  <a:latin typeface="Arial" panose="020B0604020202020204"/>
                  <a:ea typeface="ＭＳ Ｐゴシック" pitchFamily="-12" charset="-128"/>
                  <a:cs typeface="ＭＳ Ｐゴシック" pitchFamily="-12" charset="-128"/>
                </a:rPr>
                <a:t>SaaS</a:t>
              </a:r>
            </a:p>
          </p:txBody>
        </p:sp>
        <p:sp>
          <p:nvSpPr>
            <p:cNvPr id="6" name="Double Bracket 5"/>
            <p:cNvSpPr/>
            <p:nvPr/>
          </p:nvSpPr>
          <p:spPr bwMode="auto">
            <a:xfrm>
              <a:off x="2590800" y="2178643"/>
              <a:ext cx="1737360" cy="457200"/>
            </a:xfrm>
            <a:prstGeom prst="bracketPair">
              <a:avLst/>
            </a:prstGeom>
            <a:solidFill>
              <a:sysClr val="window" lastClr="FFFFFF">
                <a:lumMod val="95000"/>
              </a:sysClr>
            </a:solidFill>
            <a:ln w="9525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1920" tIns="60960" rIns="121920" bIns="6096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917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333" b="1" kern="0" dirty="0">
                  <a:solidFill>
                    <a:prstClr val="black"/>
                  </a:solidFill>
                  <a:latin typeface="Arial" panose="020B0604020202020204"/>
                  <a:ea typeface="ＭＳ Ｐゴシック" pitchFamily="-12" charset="-128"/>
                  <a:cs typeface="ＭＳ Ｐゴシック" pitchFamily="-12" charset="-128"/>
                </a:rPr>
                <a:t>Package - Cloud</a:t>
              </a:r>
            </a:p>
          </p:txBody>
        </p:sp>
        <p:sp>
          <p:nvSpPr>
            <p:cNvPr id="7" name="Double Bracket 6"/>
            <p:cNvSpPr/>
            <p:nvPr/>
          </p:nvSpPr>
          <p:spPr bwMode="auto">
            <a:xfrm>
              <a:off x="2590800" y="3023666"/>
              <a:ext cx="1737360" cy="457200"/>
            </a:xfrm>
            <a:prstGeom prst="bracketPair">
              <a:avLst/>
            </a:prstGeom>
            <a:solidFill>
              <a:sysClr val="window" lastClr="FFFFFF">
                <a:lumMod val="95000"/>
              </a:sysClr>
            </a:solidFill>
            <a:ln w="9525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1920" tIns="60960" rIns="121920" bIns="6096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917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333" b="1" kern="0" dirty="0">
                  <a:solidFill>
                    <a:prstClr val="black"/>
                  </a:solidFill>
                  <a:latin typeface="Arial" panose="020B0604020202020204"/>
                  <a:ea typeface="ＭＳ Ｐゴシック" pitchFamily="-12" charset="-128"/>
                  <a:cs typeface="ＭＳ Ｐゴシック" pitchFamily="-12" charset="-128"/>
                </a:rPr>
                <a:t>Package</a:t>
              </a:r>
            </a:p>
          </p:txBody>
        </p:sp>
        <p:sp>
          <p:nvSpPr>
            <p:cNvPr id="8" name="Double Bracket 7"/>
            <p:cNvSpPr/>
            <p:nvPr/>
          </p:nvSpPr>
          <p:spPr bwMode="auto">
            <a:xfrm>
              <a:off x="2590800" y="3868689"/>
              <a:ext cx="1737360" cy="457200"/>
            </a:xfrm>
            <a:prstGeom prst="bracketPair">
              <a:avLst/>
            </a:prstGeom>
            <a:solidFill>
              <a:sysClr val="window" lastClr="FFFFFF">
                <a:lumMod val="95000"/>
              </a:sysClr>
            </a:solidFill>
            <a:ln w="9525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1920" tIns="60960" rIns="121920" bIns="6096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917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333" b="1" kern="0" dirty="0">
                  <a:solidFill>
                    <a:prstClr val="black"/>
                  </a:solidFill>
                  <a:latin typeface="Arial" panose="020B0604020202020204"/>
                  <a:ea typeface="ＭＳ Ｐゴシック" pitchFamily="-12" charset="-128"/>
                  <a:cs typeface="ＭＳ Ｐゴシック" pitchFamily="-12" charset="-128"/>
                </a:rPr>
                <a:t>Custom - Cloud</a:t>
              </a:r>
            </a:p>
          </p:txBody>
        </p:sp>
        <p:sp>
          <p:nvSpPr>
            <p:cNvPr id="9" name="Double Bracket 8"/>
            <p:cNvSpPr/>
            <p:nvPr/>
          </p:nvSpPr>
          <p:spPr bwMode="auto">
            <a:xfrm>
              <a:off x="2590800" y="4713712"/>
              <a:ext cx="1737360" cy="457200"/>
            </a:xfrm>
            <a:prstGeom prst="bracketPair">
              <a:avLst/>
            </a:prstGeom>
            <a:solidFill>
              <a:sysClr val="window" lastClr="FFFFFF">
                <a:lumMod val="95000"/>
              </a:sysClr>
            </a:solidFill>
            <a:ln w="9525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1920" tIns="60960" rIns="121920" bIns="6096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917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333" b="1" kern="0" dirty="0">
                  <a:solidFill>
                    <a:prstClr val="black"/>
                  </a:solidFill>
                  <a:latin typeface="Arial" panose="020B0604020202020204"/>
                  <a:ea typeface="ＭＳ Ｐゴシック" pitchFamily="-12" charset="-128"/>
                  <a:cs typeface="ＭＳ Ｐゴシック" pitchFamily="-12" charset="-128"/>
                </a:rPr>
                <a:t>Custom – On Prem </a:t>
              </a:r>
            </a:p>
          </p:txBody>
        </p:sp>
        <p:sp>
          <p:nvSpPr>
            <p:cNvPr id="10" name="Double Bracket 9"/>
            <p:cNvSpPr/>
            <p:nvPr/>
          </p:nvSpPr>
          <p:spPr bwMode="auto">
            <a:xfrm>
              <a:off x="2590800" y="5558734"/>
              <a:ext cx="1737360" cy="457200"/>
            </a:xfrm>
            <a:prstGeom prst="bracketPair">
              <a:avLst/>
            </a:prstGeom>
            <a:solidFill>
              <a:sysClr val="window" lastClr="FFFFFF">
                <a:lumMod val="95000"/>
              </a:sysClr>
            </a:solidFill>
            <a:ln w="9525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60960" rIns="0" bIns="6096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917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333" b="1" kern="0" dirty="0">
                  <a:solidFill>
                    <a:prstClr val="black"/>
                  </a:solidFill>
                  <a:latin typeface="Arial" panose="020B0604020202020204"/>
                  <a:ea typeface="ＭＳ Ｐゴシック" pitchFamily="-12" charset="-128"/>
                  <a:cs typeface="ＭＳ Ｐゴシック" pitchFamily="-12" charset="-128"/>
                </a:rPr>
                <a:t>Legacy(ColdFusion)</a:t>
              </a:r>
            </a:p>
          </p:txBody>
        </p:sp>
        <p:sp>
          <p:nvSpPr>
            <p:cNvPr id="11" name="Rounded Rectangle 10"/>
            <p:cNvSpPr/>
            <p:nvPr/>
          </p:nvSpPr>
          <p:spPr bwMode="auto">
            <a:xfrm>
              <a:off x="4934158" y="1337601"/>
              <a:ext cx="4110820" cy="457200"/>
            </a:xfrm>
            <a:prstGeom prst="roundRect">
              <a:avLst/>
            </a:prstGeom>
            <a:solidFill>
              <a:srgbClr val="00B140"/>
            </a:solidFill>
            <a:ln w="9525" cap="flat" cmpd="sng" algn="ctr">
              <a:solidFill>
                <a:sysClr val="window" lastClr="FFFFFF">
                  <a:lumMod val="85000"/>
                </a:sys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1920" tIns="60960" rIns="121920" bIns="6096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917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333" b="1" kern="0" dirty="0">
                  <a:solidFill>
                    <a:srgbClr val="FFFFFF"/>
                  </a:solidFill>
                  <a:latin typeface="Arial" panose="020B0604020202020204"/>
                  <a:ea typeface="ＭＳ Ｐゴシック" pitchFamily="-12" charset="-128"/>
                  <a:cs typeface="ＭＳ Ｐゴシック" pitchFamily="-12" charset="-128"/>
                </a:rPr>
                <a:t>Retain / Consolidate</a:t>
              </a:r>
            </a:p>
          </p:txBody>
        </p:sp>
        <p:sp>
          <p:nvSpPr>
            <p:cNvPr id="12" name="Rounded Rectangle 11"/>
            <p:cNvSpPr/>
            <p:nvPr/>
          </p:nvSpPr>
          <p:spPr bwMode="auto">
            <a:xfrm>
              <a:off x="4934158" y="2181828"/>
              <a:ext cx="1737360" cy="457200"/>
            </a:xfrm>
            <a:prstGeom prst="roundRect">
              <a:avLst/>
            </a:prstGeom>
            <a:solidFill>
              <a:srgbClr val="00B140"/>
            </a:solidFill>
            <a:ln w="9525" cap="flat" cmpd="sng" algn="ctr">
              <a:solidFill>
                <a:sysClr val="window" lastClr="FFFFFF">
                  <a:lumMod val="85000"/>
                </a:sys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1920" tIns="60960" rIns="121920" bIns="6096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917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333" b="1" kern="0" dirty="0">
                  <a:solidFill>
                    <a:srgbClr val="FFFFFF"/>
                  </a:solidFill>
                  <a:latin typeface="Arial" panose="020B0604020202020204"/>
                  <a:ea typeface="ＭＳ Ｐゴシック" pitchFamily="-12" charset="-128"/>
                  <a:cs typeface="ＭＳ Ｐゴシック" pitchFamily="-12" charset="-128"/>
                </a:rPr>
                <a:t>Retain</a:t>
              </a:r>
            </a:p>
          </p:txBody>
        </p:sp>
        <p:sp>
          <p:nvSpPr>
            <p:cNvPr id="13" name="Rounded Rectangle 12"/>
            <p:cNvSpPr/>
            <p:nvPr/>
          </p:nvSpPr>
          <p:spPr bwMode="auto">
            <a:xfrm>
              <a:off x="7307618" y="2178643"/>
              <a:ext cx="1737360" cy="457200"/>
            </a:xfrm>
            <a:prstGeom prst="roundRect">
              <a:avLst/>
            </a:prstGeom>
            <a:solidFill>
              <a:srgbClr val="F79646"/>
            </a:solidFill>
            <a:ln w="9525" cap="flat" cmpd="sng" algn="ctr">
              <a:solidFill>
                <a:sysClr val="window" lastClr="FFFFFF">
                  <a:lumMod val="85000"/>
                </a:sys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1920" tIns="60960" rIns="121920" bIns="6096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917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333" b="1" kern="0" dirty="0">
                  <a:solidFill>
                    <a:prstClr val="white"/>
                  </a:solidFill>
                  <a:latin typeface="Arial" panose="020B0604020202020204"/>
                  <a:ea typeface="ＭＳ Ｐゴシック" pitchFamily="-12" charset="-128"/>
                  <a:cs typeface="ＭＳ Ｐゴシック" pitchFamily="-12" charset="-128"/>
                </a:rPr>
                <a:t>Replace / Consolidate</a:t>
              </a:r>
            </a:p>
          </p:txBody>
        </p:sp>
        <p:sp>
          <p:nvSpPr>
            <p:cNvPr id="14" name="Rounded Rectangle 13"/>
            <p:cNvSpPr/>
            <p:nvPr/>
          </p:nvSpPr>
          <p:spPr bwMode="auto">
            <a:xfrm>
              <a:off x="4934158" y="3026055"/>
              <a:ext cx="1737360" cy="457200"/>
            </a:xfrm>
            <a:prstGeom prst="roundRect">
              <a:avLst/>
            </a:prstGeom>
            <a:solidFill>
              <a:srgbClr val="0332A0"/>
            </a:solidFill>
            <a:ln w="9525" cap="flat" cmpd="sng" algn="ctr">
              <a:solidFill>
                <a:sysClr val="window" lastClr="FFFFFF">
                  <a:lumMod val="85000"/>
                </a:sys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1920" tIns="60960" rIns="121920" bIns="6096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917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333" b="1" kern="0" dirty="0">
                  <a:solidFill>
                    <a:prstClr val="white"/>
                  </a:solidFill>
                  <a:latin typeface="Arial" panose="020B0604020202020204"/>
                  <a:ea typeface="ＭＳ Ｐゴシック" pitchFamily="-12" charset="-128"/>
                  <a:cs typeface="ＭＳ Ｐゴシック" pitchFamily="-12" charset="-128"/>
                </a:rPr>
                <a:t>Rehost</a:t>
              </a:r>
            </a:p>
          </p:txBody>
        </p:sp>
        <p:sp>
          <p:nvSpPr>
            <p:cNvPr id="15" name="Rounded Rectangle 14"/>
            <p:cNvSpPr/>
            <p:nvPr/>
          </p:nvSpPr>
          <p:spPr bwMode="auto">
            <a:xfrm>
              <a:off x="7307618" y="3024632"/>
              <a:ext cx="1737360" cy="457200"/>
            </a:xfrm>
            <a:prstGeom prst="roundRect">
              <a:avLst/>
            </a:prstGeom>
            <a:solidFill>
              <a:srgbClr val="F79646"/>
            </a:solidFill>
            <a:ln w="9525" cap="flat" cmpd="sng" algn="ctr">
              <a:solidFill>
                <a:sysClr val="window" lastClr="FFFFFF">
                  <a:lumMod val="85000"/>
                </a:sys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1920" tIns="60960" rIns="121920" bIns="6096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917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333" b="1" kern="0" dirty="0">
                  <a:solidFill>
                    <a:prstClr val="white"/>
                  </a:solidFill>
                  <a:latin typeface="Arial" panose="020B0604020202020204"/>
                  <a:ea typeface="ＭＳ Ｐゴシック" pitchFamily="-12" charset="-128"/>
                  <a:cs typeface="ＭＳ Ｐゴシック" pitchFamily="-12" charset="-128"/>
                </a:rPr>
                <a:t>Replace</a:t>
              </a:r>
            </a:p>
          </p:txBody>
        </p:sp>
        <p:sp>
          <p:nvSpPr>
            <p:cNvPr id="16" name="Rounded Rectangle 15"/>
            <p:cNvSpPr/>
            <p:nvPr/>
          </p:nvSpPr>
          <p:spPr bwMode="auto">
            <a:xfrm>
              <a:off x="4934158" y="3870282"/>
              <a:ext cx="1737360" cy="457200"/>
            </a:xfrm>
            <a:prstGeom prst="roundRect">
              <a:avLst/>
            </a:prstGeom>
            <a:solidFill>
              <a:srgbClr val="00B140"/>
            </a:solidFill>
            <a:ln w="9525" cap="flat" cmpd="sng" algn="ctr">
              <a:solidFill>
                <a:sysClr val="window" lastClr="FFFFFF">
                  <a:lumMod val="85000"/>
                </a:sys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1920" tIns="60960" rIns="121920" bIns="6096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917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333" b="1" kern="0" dirty="0">
                  <a:solidFill>
                    <a:srgbClr val="FFFFFF"/>
                  </a:solidFill>
                  <a:latin typeface="Arial" panose="020B0604020202020204"/>
                  <a:ea typeface="ＭＳ Ｐゴシック" pitchFamily="-12" charset="-128"/>
                  <a:cs typeface="ＭＳ Ｐゴシック" pitchFamily="-12" charset="-128"/>
                </a:rPr>
                <a:t>Retain</a:t>
              </a:r>
            </a:p>
          </p:txBody>
        </p:sp>
        <p:sp>
          <p:nvSpPr>
            <p:cNvPr id="19" name="Rounded Rectangle 18"/>
            <p:cNvSpPr/>
            <p:nvPr/>
          </p:nvSpPr>
          <p:spPr bwMode="auto">
            <a:xfrm>
              <a:off x="4934158" y="4714509"/>
              <a:ext cx="1737360" cy="457200"/>
            </a:xfrm>
            <a:prstGeom prst="roundRect">
              <a:avLst/>
            </a:prstGeom>
            <a:solidFill>
              <a:srgbClr val="0332A0"/>
            </a:solidFill>
            <a:ln w="9525" cap="flat" cmpd="sng" algn="ctr">
              <a:solidFill>
                <a:sysClr val="window" lastClr="FFFFFF">
                  <a:lumMod val="85000"/>
                </a:sys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1920" tIns="60960" rIns="121920" bIns="6096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917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333" b="1" kern="0" dirty="0">
                  <a:solidFill>
                    <a:prstClr val="white"/>
                  </a:solidFill>
                  <a:latin typeface="Arial" panose="020B0604020202020204"/>
                  <a:ea typeface="ＭＳ Ｐゴシック" pitchFamily="-12" charset="-128"/>
                  <a:cs typeface="ＭＳ Ｐゴシック" pitchFamily="-12" charset="-128"/>
                </a:rPr>
                <a:t>Rehost</a:t>
              </a:r>
            </a:p>
          </p:txBody>
        </p:sp>
        <p:sp>
          <p:nvSpPr>
            <p:cNvPr id="20" name="Rounded Rectangle 19"/>
            <p:cNvSpPr/>
            <p:nvPr/>
          </p:nvSpPr>
          <p:spPr bwMode="auto">
            <a:xfrm>
              <a:off x="9757069" y="4633451"/>
              <a:ext cx="1737360" cy="457200"/>
            </a:xfrm>
            <a:prstGeom prst="roundRect">
              <a:avLst/>
            </a:prstGeom>
            <a:solidFill>
              <a:srgbClr val="F79646"/>
            </a:solidFill>
            <a:ln w="9525" cap="flat" cmpd="sng" algn="ctr">
              <a:solidFill>
                <a:sysClr val="window" lastClr="FFFFFF">
                  <a:lumMod val="85000"/>
                </a:sys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1920" tIns="60960" rIns="121920" bIns="6096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917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333" b="1" kern="0" dirty="0">
                  <a:solidFill>
                    <a:prstClr val="white"/>
                  </a:solidFill>
                  <a:latin typeface="Arial" panose="020B0604020202020204"/>
                  <a:ea typeface="ＭＳ Ｐゴシック" pitchFamily="-12" charset="-128"/>
                  <a:cs typeface="ＭＳ Ｐゴシック" pitchFamily="-12" charset="-128"/>
                </a:rPr>
                <a:t>Replace / Consolidate</a:t>
              </a:r>
            </a:p>
          </p:txBody>
        </p:sp>
        <p:sp>
          <p:nvSpPr>
            <p:cNvPr id="21" name="Rounded Rectangle 20"/>
            <p:cNvSpPr/>
            <p:nvPr/>
          </p:nvSpPr>
          <p:spPr bwMode="auto">
            <a:xfrm>
              <a:off x="7368750" y="4702394"/>
              <a:ext cx="1737360" cy="457200"/>
            </a:xfrm>
            <a:prstGeom prst="roundRect">
              <a:avLst/>
            </a:prstGeom>
            <a:solidFill>
              <a:srgbClr val="7030A0"/>
            </a:solidFill>
            <a:ln w="9525" cap="flat" cmpd="sng" algn="ctr">
              <a:solidFill>
                <a:sysClr val="window" lastClr="FFFFFF">
                  <a:lumMod val="85000"/>
                </a:sys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1920" tIns="60960" rIns="121920" bIns="6096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917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333" b="1" kern="0" dirty="0">
                  <a:solidFill>
                    <a:prstClr val="white"/>
                  </a:solidFill>
                  <a:latin typeface="Arial" panose="020B0604020202020204"/>
                  <a:ea typeface="ＭＳ Ｐゴシック" pitchFamily="-12" charset="-128"/>
                  <a:cs typeface="ＭＳ Ｐゴシック" pitchFamily="-12" charset="-128"/>
                </a:rPr>
                <a:t>Refactor/Rewrite</a:t>
              </a:r>
            </a:p>
          </p:txBody>
        </p:sp>
        <p:sp>
          <p:nvSpPr>
            <p:cNvPr id="22" name="Rounded Rectangle 21"/>
            <p:cNvSpPr/>
            <p:nvPr/>
          </p:nvSpPr>
          <p:spPr bwMode="auto">
            <a:xfrm>
              <a:off x="4934159" y="5558734"/>
              <a:ext cx="3943352" cy="457200"/>
            </a:xfrm>
            <a:prstGeom prst="roundRect">
              <a:avLst/>
            </a:prstGeom>
            <a:solidFill>
              <a:srgbClr val="0332A0"/>
            </a:solidFill>
            <a:ln w="9525" cap="flat" cmpd="sng" algn="ctr">
              <a:solidFill>
                <a:sysClr val="window" lastClr="FFFFFF">
                  <a:lumMod val="85000"/>
                </a:sys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1920" tIns="60960" rIns="121920" bIns="6096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917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333" b="1" kern="0" dirty="0">
                  <a:solidFill>
                    <a:prstClr val="white"/>
                  </a:solidFill>
                  <a:latin typeface="Arial" panose="020B0604020202020204"/>
                  <a:ea typeface="ＭＳ Ｐゴシック" pitchFamily="-12" charset="-128"/>
                  <a:cs typeface="ＭＳ Ｐゴシック" pitchFamily="-12" charset="-128"/>
                </a:rPr>
                <a:t>Retire/Replace</a:t>
              </a:r>
            </a:p>
          </p:txBody>
        </p:sp>
        <p:sp>
          <p:nvSpPr>
            <p:cNvPr id="24" name="Rounded Rectangle 23"/>
            <p:cNvSpPr/>
            <p:nvPr/>
          </p:nvSpPr>
          <p:spPr bwMode="auto">
            <a:xfrm>
              <a:off x="9674297" y="5551503"/>
              <a:ext cx="1737360" cy="457200"/>
            </a:xfrm>
            <a:prstGeom prst="roundRect">
              <a:avLst/>
            </a:prstGeom>
            <a:solidFill>
              <a:srgbClr val="7030A0"/>
            </a:solidFill>
            <a:ln w="9525" cap="flat" cmpd="sng" algn="ctr">
              <a:solidFill>
                <a:sysClr val="window" lastClr="FFFFFF">
                  <a:lumMod val="85000"/>
                </a:sys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1920" tIns="60960" rIns="121920" bIns="6096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917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333" b="1" kern="0" dirty="0">
                  <a:solidFill>
                    <a:prstClr val="white"/>
                  </a:solidFill>
                  <a:latin typeface="Arial" panose="020B0604020202020204"/>
                  <a:ea typeface="ＭＳ Ｐゴシック" pitchFamily="-12" charset="-128"/>
                  <a:cs typeface="ＭＳ Ｐゴシック" pitchFamily="-12" charset="-128"/>
                </a:rPr>
                <a:t>Rewrite</a:t>
              </a:r>
            </a:p>
          </p:txBody>
        </p:sp>
        <p:cxnSp>
          <p:nvCxnSpPr>
            <p:cNvPr id="25" name="Straight Arrow Connector 24"/>
            <p:cNvCxnSpPr>
              <a:endCxn id="11" idx="1"/>
            </p:cNvCxnSpPr>
            <p:nvPr/>
          </p:nvCxnSpPr>
          <p:spPr bwMode="auto">
            <a:xfrm>
              <a:off x="4328160" y="1562220"/>
              <a:ext cx="605998" cy="3981"/>
            </a:xfrm>
            <a:prstGeom prst="straightConnector1">
              <a:avLst/>
            </a:prstGeom>
            <a:solidFill>
              <a:srgbClr val="4F81BD"/>
            </a:solidFill>
            <a:ln w="9525" cap="flat" cmpd="sng" algn="ctr">
              <a:solidFill>
                <a:sysClr val="window" lastClr="FFFFFF">
                  <a:lumMod val="50000"/>
                </a:sysClr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6" name="Straight Arrow Connector 25"/>
            <p:cNvCxnSpPr>
              <a:endCxn id="12" idx="1"/>
            </p:cNvCxnSpPr>
            <p:nvPr/>
          </p:nvCxnSpPr>
          <p:spPr bwMode="auto">
            <a:xfrm>
              <a:off x="4328160" y="2407243"/>
              <a:ext cx="605998" cy="3185"/>
            </a:xfrm>
            <a:prstGeom prst="straightConnector1">
              <a:avLst/>
            </a:prstGeom>
            <a:solidFill>
              <a:srgbClr val="4F81BD"/>
            </a:solidFill>
            <a:ln w="9525" cap="flat" cmpd="sng" algn="ctr">
              <a:solidFill>
                <a:sysClr val="window" lastClr="FFFFFF">
                  <a:lumMod val="50000"/>
                </a:sysClr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7" name="Straight Arrow Connector 26"/>
            <p:cNvCxnSpPr>
              <a:endCxn id="14" idx="1"/>
            </p:cNvCxnSpPr>
            <p:nvPr/>
          </p:nvCxnSpPr>
          <p:spPr bwMode="auto">
            <a:xfrm>
              <a:off x="4328160" y="3252266"/>
              <a:ext cx="605998" cy="2389"/>
            </a:xfrm>
            <a:prstGeom prst="straightConnector1">
              <a:avLst/>
            </a:prstGeom>
            <a:solidFill>
              <a:srgbClr val="4F81BD"/>
            </a:solidFill>
            <a:ln w="9525" cap="flat" cmpd="sng" algn="ctr">
              <a:solidFill>
                <a:sysClr val="window" lastClr="FFFFFF">
                  <a:lumMod val="50000"/>
                </a:sysClr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8" name="Straight Arrow Connector 27"/>
            <p:cNvCxnSpPr>
              <a:endCxn id="16" idx="1"/>
            </p:cNvCxnSpPr>
            <p:nvPr/>
          </p:nvCxnSpPr>
          <p:spPr bwMode="auto">
            <a:xfrm>
              <a:off x="4328160" y="4097289"/>
              <a:ext cx="605998" cy="1593"/>
            </a:xfrm>
            <a:prstGeom prst="straightConnector1">
              <a:avLst/>
            </a:prstGeom>
            <a:solidFill>
              <a:srgbClr val="4F81BD"/>
            </a:solidFill>
            <a:ln w="9525" cap="flat" cmpd="sng" algn="ctr">
              <a:solidFill>
                <a:sysClr val="window" lastClr="FFFFFF">
                  <a:lumMod val="50000"/>
                </a:sysClr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9" name="Straight Arrow Connector 28"/>
            <p:cNvCxnSpPr>
              <a:endCxn id="19" idx="1"/>
            </p:cNvCxnSpPr>
            <p:nvPr/>
          </p:nvCxnSpPr>
          <p:spPr bwMode="auto">
            <a:xfrm>
              <a:off x="4328160" y="4942312"/>
              <a:ext cx="605998" cy="797"/>
            </a:xfrm>
            <a:prstGeom prst="straightConnector1">
              <a:avLst/>
            </a:prstGeom>
            <a:solidFill>
              <a:srgbClr val="4F81BD"/>
            </a:solidFill>
            <a:ln w="9525" cap="flat" cmpd="sng" algn="ctr">
              <a:solidFill>
                <a:sysClr val="window" lastClr="FFFFFF">
                  <a:lumMod val="50000"/>
                </a:sysClr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0" name="Straight Arrow Connector 29"/>
            <p:cNvCxnSpPr>
              <a:endCxn id="22" idx="1"/>
            </p:cNvCxnSpPr>
            <p:nvPr/>
          </p:nvCxnSpPr>
          <p:spPr bwMode="auto">
            <a:xfrm>
              <a:off x="4328161" y="5787333"/>
              <a:ext cx="605998" cy="1"/>
            </a:xfrm>
            <a:prstGeom prst="straightConnector1">
              <a:avLst/>
            </a:prstGeom>
            <a:solidFill>
              <a:srgbClr val="4F81BD"/>
            </a:solidFill>
            <a:ln w="9525" cap="flat" cmpd="sng" algn="ctr">
              <a:solidFill>
                <a:sysClr val="window" lastClr="FFFFFF">
                  <a:lumMod val="50000"/>
                </a:sysClr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1" name="Straight Arrow Connector 30"/>
            <p:cNvCxnSpPr/>
            <p:nvPr/>
          </p:nvCxnSpPr>
          <p:spPr bwMode="auto">
            <a:xfrm>
              <a:off x="4934158" y="994497"/>
              <a:ext cx="6454178" cy="0"/>
            </a:xfrm>
            <a:prstGeom prst="straightConnector1">
              <a:avLst/>
            </a:prstGeom>
            <a:solidFill>
              <a:srgbClr val="4F81BD"/>
            </a:solidFill>
            <a:ln w="9525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2" name="Flowchart: Extract 31"/>
            <p:cNvSpPr/>
            <p:nvPr/>
          </p:nvSpPr>
          <p:spPr bwMode="auto">
            <a:xfrm rot="16200000" flipV="1">
              <a:off x="9243269" y="903057"/>
              <a:ext cx="365760" cy="182880"/>
            </a:xfrm>
            <a:prstGeom prst="flowChartExtract">
              <a:avLst/>
            </a:prstGeom>
            <a:solidFill>
              <a:sysClr val="windowText" lastClr="000000"/>
            </a:solidFill>
            <a:ln w="9525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1920" tIns="60960" rIns="121920" bIns="60960" numCol="1" rtlCol="0" anchor="t" anchorCtr="0" compatLnSpc="1">
              <a:prstTxWarp prst="textNoShape">
                <a:avLst/>
              </a:prstTxWarp>
            </a:bodyPr>
            <a:lstStyle/>
            <a:p>
              <a:pPr defTabSz="121917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867" b="1" kern="0" dirty="0">
                <a:solidFill>
                  <a:prstClr val="black"/>
                </a:solidFill>
                <a:latin typeface="Arial" panose="020B0604020202020204"/>
                <a:ea typeface="ＭＳ Ｐゴシック" pitchFamily="-12" charset="-128"/>
                <a:cs typeface="ＭＳ Ｐゴシック" pitchFamily="-12" charset="-128"/>
              </a:endParaRPr>
            </a:p>
          </p:txBody>
        </p:sp>
        <p:sp>
          <p:nvSpPr>
            <p:cNvPr id="33" name="Flowchart: Extract 32"/>
            <p:cNvSpPr/>
            <p:nvPr/>
          </p:nvSpPr>
          <p:spPr bwMode="auto">
            <a:xfrm rot="16200000" flipV="1">
              <a:off x="11320421" y="903057"/>
              <a:ext cx="365760" cy="182880"/>
            </a:xfrm>
            <a:prstGeom prst="flowChartExtract">
              <a:avLst/>
            </a:prstGeom>
            <a:solidFill>
              <a:sysClr val="windowText" lastClr="000000"/>
            </a:solidFill>
            <a:ln w="9525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1920" tIns="60960" rIns="121920" bIns="60960" numCol="1" rtlCol="0" anchor="t" anchorCtr="0" compatLnSpc="1">
              <a:prstTxWarp prst="textNoShape">
                <a:avLst/>
              </a:prstTxWarp>
            </a:bodyPr>
            <a:lstStyle/>
            <a:p>
              <a:pPr defTabSz="121917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867" b="1" kern="0" dirty="0">
                <a:solidFill>
                  <a:prstClr val="black"/>
                </a:solidFill>
                <a:latin typeface="Arial" panose="020B0604020202020204"/>
                <a:ea typeface="ＭＳ Ｐゴシック" pitchFamily="-12" charset="-128"/>
                <a:cs typeface="ＭＳ Ｐゴシック" pitchFamily="-12" charset="-128"/>
              </a:endParaRPr>
            </a:p>
          </p:txBody>
        </p:sp>
        <p:sp>
          <p:nvSpPr>
            <p:cNvPr id="34" name="Flowchart: Extract 33"/>
            <p:cNvSpPr/>
            <p:nvPr/>
          </p:nvSpPr>
          <p:spPr bwMode="auto">
            <a:xfrm rot="16200000" flipV="1">
              <a:off x="6865715" y="903057"/>
              <a:ext cx="365760" cy="182880"/>
            </a:xfrm>
            <a:prstGeom prst="flowChartExtract">
              <a:avLst/>
            </a:prstGeom>
            <a:solidFill>
              <a:sysClr val="windowText" lastClr="000000"/>
            </a:solidFill>
            <a:ln w="9525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1920" tIns="60960" rIns="121920" bIns="60960" numCol="1" rtlCol="0" anchor="t" anchorCtr="0" compatLnSpc="1">
              <a:prstTxWarp prst="textNoShape">
                <a:avLst/>
              </a:prstTxWarp>
            </a:bodyPr>
            <a:lstStyle/>
            <a:p>
              <a:pPr defTabSz="121917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867" b="1" kern="0" dirty="0">
                <a:solidFill>
                  <a:prstClr val="black"/>
                </a:solidFill>
                <a:latin typeface="Arial" panose="020B0604020202020204"/>
                <a:ea typeface="ＭＳ Ｐゴシック" pitchFamily="-12" charset="-128"/>
                <a:cs typeface="ＭＳ Ｐゴシック" pitchFamily="-12" charset="-128"/>
              </a:endParaRPr>
            </a:p>
          </p:txBody>
        </p:sp>
        <p:sp>
          <p:nvSpPr>
            <p:cNvPr id="35" name="Rounded Rectangle 34"/>
            <p:cNvSpPr/>
            <p:nvPr/>
          </p:nvSpPr>
          <p:spPr bwMode="auto">
            <a:xfrm>
              <a:off x="5351297" y="857337"/>
              <a:ext cx="1188720" cy="274320"/>
            </a:xfrm>
            <a:prstGeom prst="roundRect">
              <a:avLst/>
            </a:prstGeom>
            <a:solidFill>
              <a:sysClr val="window" lastClr="FFFFFF"/>
            </a:solidFill>
            <a:ln w="9525" cap="flat" cmpd="sng" algn="ctr">
              <a:solidFill>
                <a:sysClr val="windowText" lastClr="000000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1920" tIns="60960" rIns="121920" bIns="6096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917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333" b="1" kern="0" dirty="0">
                  <a:solidFill>
                    <a:prstClr val="black"/>
                  </a:solidFill>
                  <a:latin typeface="Arial" panose="020B0604020202020204"/>
                  <a:ea typeface="ＭＳ Ｐゴシック" pitchFamily="-12" charset="-128"/>
                  <a:cs typeface="ＭＳ Ｐゴシック" pitchFamily="-12" charset="-128"/>
                </a:rPr>
                <a:t>Short Term</a:t>
              </a:r>
            </a:p>
          </p:txBody>
        </p:sp>
        <p:sp>
          <p:nvSpPr>
            <p:cNvPr id="36" name="Rounded Rectangle 35"/>
            <p:cNvSpPr/>
            <p:nvPr/>
          </p:nvSpPr>
          <p:spPr bwMode="auto">
            <a:xfrm>
              <a:off x="7634188" y="857337"/>
              <a:ext cx="1188720" cy="274320"/>
            </a:xfrm>
            <a:prstGeom prst="roundRect">
              <a:avLst/>
            </a:prstGeom>
            <a:solidFill>
              <a:sysClr val="window" lastClr="FFFFFF"/>
            </a:solidFill>
            <a:ln w="9525" cap="flat" cmpd="sng" algn="ctr">
              <a:solidFill>
                <a:sysClr val="windowText" lastClr="000000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1920" tIns="60960" rIns="121920" bIns="6096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917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333" b="1" kern="0" dirty="0">
                  <a:solidFill>
                    <a:prstClr val="black"/>
                  </a:solidFill>
                  <a:latin typeface="Arial" panose="020B0604020202020204"/>
                  <a:ea typeface="ＭＳ Ｐゴシック" pitchFamily="-12" charset="-128"/>
                  <a:cs typeface="ＭＳ Ｐゴシック" pitchFamily="-12" charset="-128"/>
                </a:rPr>
                <a:t>Mid Term</a:t>
              </a:r>
            </a:p>
          </p:txBody>
        </p:sp>
        <p:sp>
          <p:nvSpPr>
            <p:cNvPr id="37" name="Rounded Rectangle 36"/>
            <p:cNvSpPr/>
            <p:nvPr/>
          </p:nvSpPr>
          <p:spPr bwMode="auto">
            <a:xfrm>
              <a:off x="9925296" y="857337"/>
              <a:ext cx="1188720" cy="274320"/>
            </a:xfrm>
            <a:prstGeom prst="roundRect">
              <a:avLst/>
            </a:prstGeom>
            <a:solidFill>
              <a:sysClr val="window" lastClr="FFFFFF"/>
            </a:solidFill>
            <a:ln w="9525" cap="flat" cmpd="sng" algn="ctr">
              <a:solidFill>
                <a:sysClr val="windowText" lastClr="000000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1920" tIns="60960" rIns="121920" bIns="6096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917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333" b="1" kern="0" dirty="0">
                  <a:solidFill>
                    <a:prstClr val="black"/>
                  </a:solidFill>
                  <a:latin typeface="Arial" panose="020B0604020202020204"/>
                  <a:ea typeface="ＭＳ Ｐゴシック" pitchFamily="-12" charset="-128"/>
                  <a:cs typeface="ＭＳ Ｐゴシック" pitchFamily="-12" charset="-128"/>
                </a:rPr>
                <a:t>Long Term</a:t>
              </a:r>
            </a:p>
          </p:txBody>
        </p:sp>
        <p:sp>
          <p:nvSpPr>
            <p:cNvPr id="38" name="Flowchart: Connector 37"/>
            <p:cNvSpPr/>
            <p:nvPr/>
          </p:nvSpPr>
          <p:spPr bwMode="auto">
            <a:xfrm>
              <a:off x="4822208" y="939225"/>
              <a:ext cx="137160" cy="137160"/>
            </a:xfrm>
            <a:prstGeom prst="flowChartConnector">
              <a:avLst/>
            </a:prstGeom>
            <a:solidFill>
              <a:sysClr val="windowText" lastClr="000000"/>
            </a:solidFill>
            <a:ln w="9525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1920" tIns="60960" rIns="121920" bIns="60960" numCol="1" rtlCol="0" anchor="t" anchorCtr="0" compatLnSpc="1">
              <a:prstTxWarp prst="textNoShape">
                <a:avLst/>
              </a:prstTxWarp>
            </a:bodyPr>
            <a:lstStyle/>
            <a:p>
              <a:pPr defTabSz="121917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867" b="1" kern="0" dirty="0">
                <a:solidFill>
                  <a:prstClr val="black"/>
                </a:solidFill>
                <a:latin typeface="Arial" panose="020B0604020202020204"/>
                <a:ea typeface="ＭＳ Ｐゴシック" pitchFamily="-12" charset="-128"/>
                <a:cs typeface="ＭＳ Ｐゴシック" pitchFamily="-12" charset="-128"/>
              </a:endParaRPr>
            </a:p>
          </p:txBody>
        </p:sp>
        <p:cxnSp>
          <p:nvCxnSpPr>
            <p:cNvPr id="39" name="Straight Arrow Connector 38"/>
            <p:cNvCxnSpPr/>
            <p:nvPr/>
          </p:nvCxnSpPr>
          <p:spPr bwMode="auto">
            <a:xfrm flipV="1">
              <a:off x="6957155" y="1177377"/>
              <a:ext cx="0" cy="4836456"/>
            </a:xfrm>
            <a:prstGeom prst="straightConnector1">
              <a:avLst/>
            </a:prstGeom>
            <a:solidFill>
              <a:srgbClr val="4F81BD"/>
            </a:solidFill>
            <a:ln w="9525" cap="flat" cmpd="sng" algn="ctr">
              <a:solidFill>
                <a:sysClr val="window" lastClr="FFFFFF">
                  <a:lumMod val="65000"/>
                </a:sysClr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0" name="Straight Arrow Connector 39"/>
            <p:cNvCxnSpPr/>
            <p:nvPr/>
          </p:nvCxnSpPr>
          <p:spPr bwMode="auto">
            <a:xfrm flipH="1" flipV="1">
              <a:off x="9334709" y="1131657"/>
              <a:ext cx="0" cy="4882176"/>
            </a:xfrm>
            <a:prstGeom prst="straightConnector1">
              <a:avLst/>
            </a:prstGeom>
            <a:solidFill>
              <a:srgbClr val="4F81BD"/>
            </a:solidFill>
            <a:ln w="9525" cap="flat" cmpd="sng" algn="ctr">
              <a:solidFill>
                <a:sysClr val="window" lastClr="FFFFFF">
                  <a:lumMod val="65000"/>
                </a:sysClr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1" name="Double Bracket 40"/>
            <p:cNvSpPr/>
            <p:nvPr/>
          </p:nvSpPr>
          <p:spPr bwMode="auto">
            <a:xfrm>
              <a:off x="1470397" y="1333620"/>
              <a:ext cx="1097280" cy="457200"/>
            </a:xfrm>
            <a:prstGeom prst="bracketPair">
              <a:avLst/>
            </a:prstGeom>
            <a:solidFill>
              <a:sysClr val="window" lastClr="FFFFFF"/>
            </a:solidFill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1920" tIns="60960" rIns="121920" bIns="6096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917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333" b="1" kern="0" dirty="0">
                  <a:solidFill>
                    <a:prstClr val="black"/>
                  </a:solidFill>
                  <a:latin typeface="Arial" panose="020B0604020202020204"/>
                  <a:ea typeface="ＭＳ Ｐゴシック" pitchFamily="-12" charset="-128"/>
                  <a:cs typeface="ＭＳ Ｐゴシック" pitchFamily="-12" charset="-128"/>
                </a:rPr>
                <a:t>30 Apps</a:t>
              </a:r>
            </a:p>
          </p:txBody>
        </p:sp>
        <p:sp>
          <p:nvSpPr>
            <p:cNvPr id="42" name="Double Bracket 41"/>
            <p:cNvSpPr/>
            <p:nvPr/>
          </p:nvSpPr>
          <p:spPr bwMode="auto">
            <a:xfrm>
              <a:off x="1470397" y="2178643"/>
              <a:ext cx="1097280" cy="457200"/>
            </a:xfrm>
            <a:prstGeom prst="bracketPair">
              <a:avLst/>
            </a:prstGeom>
            <a:solidFill>
              <a:sysClr val="window" lastClr="FFFFFF"/>
            </a:solidFill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1920" tIns="60960" rIns="121920" bIns="6096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917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333" b="1" kern="0" dirty="0">
                  <a:solidFill>
                    <a:prstClr val="black"/>
                  </a:solidFill>
                  <a:latin typeface="Arial" panose="020B0604020202020204"/>
                  <a:ea typeface="ＭＳ Ｐゴシック" pitchFamily="-12" charset="-128"/>
                  <a:cs typeface="ＭＳ Ｐゴシック" pitchFamily="-12" charset="-128"/>
                </a:rPr>
                <a:t>3 Apps</a:t>
              </a:r>
            </a:p>
          </p:txBody>
        </p:sp>
        <p:sp>
          <p:nvSpPr>
            <p:cNvPr id="43" name="Double Bracket 42"/>
            <p:cNvSpPr/>
            <p:nvPr/>
          </p:nvSpPr>
          <p:spPr bwMode="auto">
            <a:xfrm>
              <a:off x="1470397" y="3023666"/>
              <a:ext cx="1097280" cy="457200"/>
            </a:xfrm>
            <a:prstGeom prst="bracketPair">
              <a:avLst/>
            </a:prstGeom>
            <a:solidFill>
              <a:sysClr val="window" lastClr="FFFFFF"/>
            </a:solidFill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1920" tIns="60960" rIns="121920" bIns="6096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917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333" b="1" kern="0" dirty="0">
                  <a:solidFill>
                    <a:prstClr val="black"/>
                  </a:solidFill>
                  <a:latin typeface="Arial" panose="020B0604020202020204"/>
                  <a:ea typeface="ＭＳ Ｐゴシック" pitchFamily="-12" charset="-128"/>
                  <a:cs typeface="ＭＳ Ｐゴシック" pitchFamily="-12" charset="-128"/>
                </a:rPr>
                <a:t>26 Apps</a:t>
              </a:r>
            </a:p>
          </p:txBody>
        </p:sp>
        <p:sp>
          <p:nvSpPr>
            <p:cNvPr id="44" name="Double Bracket 43"/>
            <p:cNvSpPr/>
            <p:nvPr/>
          </p:nvSpPr>
          <p:spPr bwMode="auto">
            <a:xfrm>
              <a:off x="1470397" y="3868689"/>
              <a:ext cx="1097280" cy="457200"/>
            </a:xfrm>
            <a:prstGeom prst="bracketPair">
              <a:avLst/>
            </a:prstGeom>
            <a:solidFill>
              <a:sysClr val="window" lastClr="FFFFFF"/>
            </a:solidFill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1920" tIns="60960" rIns="121920" bIns="6096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917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333" b="1" kern="0" dirty="0">
                  <a:solidFill>
                    <a:prstClr val="black"/>
                  </a:solidFill>
                  <a:latin typeface="Arial" panose="020B0604020202020204"/>
                  <a:ea typeface="ＭＳ Ｐゴシック" pitchFamily="-12" charset="-128"/>
                  <a:cs typeface="ＭＳ Ｐゴシック" pitchFamily="-12" charset="-128"/>
                </a:rPr>
                <a:t>1 Apps</a:t>
              </a:r>
            </a:p>
          </p:txBody>
        </p:sp>
        <p:sp>
          <p:nvSpPr>
            <p:cNvPr id="45" name="Double Bracket 44"/>
            <p:cNvSpPr/>
            <p:nvPr/>
          </p:nvSpPr>
          <p:spPr bwMode="auto">
            <a:xfrm>
              <a:off x="1470397" y="4713712"/>
              <a:ext cx="1097280" cy="457200"/>
            </a:xfrm>
            <a:prstGeom prst="bracketPair">
              <a:avLst/>
            </a:prstGeom>
            <a:solidFill>
              <a:sysClr val="window" lastClr="FFFFFF"/>
            </a:solidFill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1920" tIns="60960" rIns="121920" bIns="6096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917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333" b="1" kern="0" dirty="0">
                  <a:solidFill>
                    <a:prstClr val="black"/>
                  </a:solidFill>
                  <a:latin typeface="Arial" panose="020B0604020202020204"/>
                  <a:ea typeface="ＭＳ Ｐゴシック" pitchFamily="-12" charset="-128"/>
                  <a:cs typeface="ＭＳ Ｐゴシック" pitchFamily="-12" charset="-128"/>
                </a:rPr>
                <a:t>63 Apps</a:t>
              </a:r>
            </a:p>
          </p:txBody>
        </p:sp>
        <p:sp>
          <p:nvSpPr>
            <p:cNvPr id="46" name="Double Bracket 45"/>
            <p:cNvSpPr/>
            <p:nvPr/>
          </p:nvSpPr>
          <p:spPr bwMode="auto">
            <a:xfrm>
              <a:off x="1470397" y="5558735"/>
              <a:ext cx="1097280" cy="457200"/>
            </a:xfrm>
            <a:prstGeom prst="bracketPair">
              <a:avLst/>
            </a:prstGeom>
            <a:solidFill>
              <a:sysClr val="window" lastClr="FFFFFF"/>
            </a:solidFill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1920" tIns="60960" rIns="121920" bIns="6096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917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333" b="1" kern="0" dirty="0">
                  <a:solidFill>
                    <a:prstClr val="black"/>
                  </a:solidFill>
                  <a:latin typeface="Arial" panose="020B0604020202020204"/>
                  <a:ea typeface="ＭＳ Ｐゴシック" pitchFamily="-12" charset="-128"/>
                  <a:cs typeface="ＭＳ Ｐゴシック" pitchFamily="-12" charset="-128"/>
                </a:rPr>
                <a:t>132 Apps</a:t>
              </a:r>
            </a:p>
          </p:txBody>
        </p:sp>
        <p:sp>
          <p:nvSpPr>
            <p:cNvPr id="47" name="Double Bracket 46"/>
            <p:cNvSpPr/>
            <p:nvPr/>
          </p:nvSpPr>
          <p:spPr bwMode="auto">
            <a:xfrm rot="16200000">
              <a:off x="-1745079" y="3445126"/>
              <a:ext cx="4680213" cy="457200"/>
            </a:xfrm>
            <a:prstGeom prst="bracketPair">
              <a:avLst/>
            </a:prstGeom>
            <a:solidFill>
              <a:sysClr val="window" lastClr="FFFFFF">
                <a:lumMod val="95000"/>
              </a:sysClr>
            </a:solidFill>
            <a:ln w="9525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1920" tIns="60960" rIns="121920" bIns="6096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917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333" b="1" kern="0" dirty="0">
                  <a:solidFill>
                    <a:prstClr val="black"/>
                  </a:solidFill>
                  <a:latin typeface="Arial" panose="020B0604020202020204"/>
                  <a:ea typeface="ＭＳ Ｐゴシック" pitchFamily="-12" charset="-128"/>
                  <a:cs typeface="ＭＳ Ｐゴシック" pitchFamily="-12" charset="-128"/>
                </a:rPr>
                <a:t>App Hosting  Category </a:t>
              </a:r>
              <a:endParaRPr lang="en-US" sz="1333" kern="0" dirty="0">
                <a:solidFill>
                  <a:prstClr val="black"/>
                </a:solidFill>
                <a:latin typeface="Arial" panose="020B0604020202020204"/>
                <a:ea typeface="ＭＳ Ｐゴシック" pitchFamily="-12" charset="-128"/>
                <a:cs typeface="ＭＳ Ｐゴシック" pitchFamily="-12" charset="-128"/>
              </a:endParaRPr>
            </a:p>
          </p:txBody>
        </p:sp>
        <p:cxnSp>
          <p:nvCxnSpPr>
            <p:cNvPr id="48" name="Elbow Connector 47"/>
            <p:cNvCxnSpPr>
              <a:stCxn id="47" idx="2"/>
              <a:endCxn id="41" idx="1"/>
            </p:cNvCxnSpPr>
            <p:nvPr/>
          </p:nvCxnSpPr>
          <p:spPr bwMode="auto">
            <a:xfrm flipV="1">
              <a:off x="823628" y="1562220"/>
              <a:ext cx="646769" cy="2111506"/>
            </a:xfrm>
            <a:prstGeom prst="bentConnector5">
              <a:avLst>
                <a:gd name="adj1" fmla="val 35345"/>
                <a:gd name="adj2" fmla="val 50000"/>
                <a:gd name="adj3" fmla="val 35113"/>
              </a:avLst>
            </a:prstGeom>
            <a:solidFill>
              <a:srgbClr val="4F81BD"/>
            </a:solidFill>
            <a:ln w="3175" cap="flat" cmpd="sng" algn="ctr">
              <a:solidFill>
                <a:sysClr val="window" lastClr="FFFFFF">
                  <a:lumMod val="75000"/>
                </a:sysClr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49" name="Elbow Connector 48"/>
            <p:cNvCxnSpPr>
              <a:stCxn id="47" idx="2"/>
              <a:endCxn id="42" idx="1"/>
            </p:cNvCxnSpPr>
            <p:nvPr/>
          </p:nvCxnSpPr>
          <p:spPr bwMode="auto">
            <a:xfrm flipV="1">
              <a:off x="823628" y="2407243"/>
              <a:ext cx="646769" cy="1266483"/>
            </a:xfrm>
            <a:prstGeom prst="bentConnector5">
              <a:avLst>
                <a:gd name="adj1" fmla="val 35345"/>
                <a:gd name="adj2" fmla="val 50000"/>
                <a:gd name="adj3" fmla="val 33003"/>
              </a:avLst>
            </a:prstGeom>
            <a:solidFill>
              <a:srgbClr val="4F81BD"/>
            </a:solidFill>
            <a:ln w="3175" cap="flat" cmpd="sng" algn="ctr">
              <a:solidFill>
                <a:sysClr val="window" lastClr="FFFFFF">
                  <a:lumMod val="75000"/>
                </a:sysClr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50" name="Elbow Connector 49"/>
            <p:cNvCxnSpPr>
              <a:stCxn id="47" idx="2"/>
              <a:endCxn id="46" idx="1"/>
            </p:cNvCxnSpPr>
            <p:nvPr/>
          </p:nvCxnSpPr>
          <p:spPr bwMode="auto">
            <a:xfrm>
              <a:off x="823628" y="3673726"/>
              <a:ext cx="646769" cy="2113609"/>
            </a:xfrm>
            <a:prstGeom prst="bentConnector5">
              <a:avLst>
                <a:gd name="adj1" fmla="val 35345"/>
                <a:gd name="adj2" fmla="val 50000"/>
                <a:gd name="adj3" fmla="val 35113"/>
              </a:avLst>
            </a:prstGeom>
            <a:solidFill>
              <a:srgbClr val="4F81BD"/>
            </a:solidFill>
            <a:ln w="3175" cap="flat" cmpd="sng" algn="ctr">
              <a:solidFill>
                <a:sysClr val="window" lastClr="FFFFFF">
                  <a:lumMod val="75000"/>
                </a:sysClr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51" name="Elbow Connector 50"/>
            <p:cNvCxnSpPr>
              <a:stCxn id="47" idx="2"/>
              <a:endCxn id="45" idx="1"/>
            </p:cNvCxnSpPr>
            <p:nvPr/>
          </p:nvCxnSpPr>
          <p:spPr bwMode="auto">
            <a:xfrm>
              <a:off x="823628" y="3673726"/>
              <a:ext cx="646769" cy="1268586"/>
            </a:xfrm>
            <a:prstGeom prst="bentConnector5">
              <a:avLst>
                <a:gd name="adj1" fmla="val 35345"/>
                <a:gd name="adj2" fmla="val 50000"/>
                <a:gd name="adj3" fmla="val 37223"/>
              </a:avLst>
            </a:prstGeom>
            <a:solidFill>
              <a:srgbClr val="4F81BD"/>
            </a:solidFill>
            <a:ln w="3175" cap="flat" cmpd="sng" algn="ctr">
              <a:solidFill>
                <a:sysClr val="window" lastClr="FFFFFF">
                  <a:lumMod val="75000"/>
                </a:sysClr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52" name="Elbow Connector 51"/>
            <p:cNvCxnSpPr>
              <a:stCxn id="47" idx="2"/>
              <a:endCxn id="44" idx="1"/>
            </p:cNvCxnSpPr>
            <p:nvPr/>
          </p:nvCxnSpPr>
          <p:spPr bwMode="auto">
            <a:xfrm>
              <a:off x="823628" y="3673726"/>
              <a:ext cx="646769" cy="423563"/>
            </a:xfrm>
            <a:prstGeom prst="bentConnector5">
              <a:avLst>
                <a:gd name="adj1" fmla="val 35345"/>
                <a:gd name="adj2" fmla="val 98388"/>
                <a:gd name="adj3" fmla="val 64655"/>
              </a:avLst>
            </a:prstGeom>
            <a:solidFill>
              <a:srgbClr val="4F81BD"/>
            </a:solidFill>
            <a:ln w="3175" cap="flat" cmpd="sng" algn="ctr">
              <a:solidFill>
                <a:sysClr val="window" lastClr="FFFFFF">
                  <a:lumMod val="75000"/>
                </a:sysClr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53" name="Elbow Connector 52"/>
            <p:cNvCxnSpPr>
              <a:stCxn id="47" idx="2"/>
              <a:endCxn id="43" idx="1"/>
            </p:cNvCxnSpPr>
            <p:nvPr/>
          </p:nvCxnSpPr>
          <p:spPr bwMode="auto">
            <a:xfrm flipV="1">
              <a:off x="823628" y="3252266"/>
              <a:ext cx="646769" cy="421460"/>
            </a:xfrm>
            <a:prstGeom prst="bentConnector5">
              <a:avLst>
                <a:gd name="adj1" fmla="val 35345"/>
                <a:gd name="adj2" fmla="val 98381"/>
                <a:gd name="adj3" fmla="val 64655"/>
              </a:avLst>
            </a:prstGeom>
            <a:solidFill>
              <a:srgbClr val="4F81BD"/>
            </a:solidFill>
            <a:ln w="3175" cap="flat" cmpd="sng" algn="ctr">
              <a:solidFill>
                <a:sysClr val="window" lastClr="FFFFFF">
                  <a:lumMod val="75000"/>
                </a:sysClr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54" name="Rectangle 53"/>
            <p:cNvSpPr/>
            <p:nvPr/>
          </p:nvSpPr>
          <p:spPr>
            <a:xfrm>
              <a:off x="6286374" y="1770584"/>
              <a:ext cx="1610719" cy="28773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121917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00" dirty="0">
                  <a:solidFill>
                    <a:prstClr val="black"/>
                  </a:solidFill>
                  <a:latin typeface="Arial" panose="020B0604020202020204"/>
                  <a:ea typeface="ＭＳ Ｐゴシック" pitchFamily="-12" charset="-128"/>
                  <a:cs typeface="ＭＳ Ｐゴシック" pitchFamily="-12" charset="-128"/>
                </a:rPr>
                <a:t>(already cloud native)</a:t>
              </a:r>
            </a:p>
          </p:txBody>
        </p:sp>
        <p:sp>
          <p:nvSpPr>
            <p:cNvPr id="55" name="Rectangle 54"/>
            <p:cNvSpPr/>
            <p:nvPr/>
          </p:nvSpPr>
          <p:spPr>
            <a:xfrm>
              <a:off x="5024922" y="2634875"/>
              <a:ext cx="1728096" cy="28773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121917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00" dirty="0">
                  <a:solidFill>
                    <a:prstClr val="black"/>
                  </a:solidFill>
                  <a:latin typeface="Arial" panose="020B0604020202020204"/>
                  <a:ea typeface="ＭＳ Ｐゴシック" pitchFamily="-12" charset="-128"/>
                  <a:cs typeface="ＭＳ Ｐゴシック" pitchFamily="-12" charset="-128"/>
                </a:rPr>
                <a:t>(already on IaaS cloud)</a:t>
              </a:r>
              <a:endParaRPr lang="en-US" sz="1400" dirty="0">
                <a:solidFill>
                  <a:prstClr val="black"/>
                </a:solidFill>
                <a:latin typeface="Arial" panose="020B0604020202020204"/>
              </a:endParaRPr>
            </a:p>
          </p:txBody>
        </p:sp>
        <p:sp>
          <p:nvSpPr>
            <p:cNvPr id="56" name="Rectangle 55"/>
            <p:cNvSpPr/>
            <p:nvPr/>
          </p:nvSpPr>
          <p:spPr>
            <a:xfrm>
              <a:off x="5207303" y="3441714"/>
              <a:ext cx="1155298" cy="28773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121917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00" dirty="0">
                  <a:solidFill>
                    <a:prstClr val="black"/>
                  </a:solidFill>
                  <a:latin typeface="Arial" panose="020B0604020202020204"/>
                  <a:ea typeface="ＭＳ Ｐゴシック" pitchFamily="-12" charset="-128"/>
                  <a:cs typeface="ＭＳ Ｐゴシック" pitchFamily="-12" charset="-128"/>
                </a:rPr>
                <a:t>(to IaaS cloud)</a:t>
              </a:r>
              <a:endParaRPr lang="en-US" sz="1400" dirty="0">
                <a:solidFill>
                  <a:prstClr val="black"/>
                </a:solidFill>
                <a:latin typeface="Arial" panose="020B0604020202020204"/>
              </a:endParaRP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5015987" y="4292431"/>
              <a:ext cx="1610719" cy="28773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121917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00" dirty="0">
                  <a:solidFill>
                    <a:prstClr val="black"/>
                  </a:solidFill>
                  <a:latin typeface="Arial" panose="020B0604020202020204"/>
                  <a:ea typeface="ＭＳ Ｐゴシック" pitchFamily="-12" charset="-128"/>
                  <a:cs typeface="ＭＳ Ｐゴシック" pitchFamily="-12" charset="-128"/>
                </a:rPr>
                <a:t>(already cloud native)</a:t>
              </a: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5207303" y="5122691"/>
              <a:ext cx="1155298" cy="28773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121917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00" dirty="0">
                  <a:solidFill>
                    <a:prstClr val="black"/>
                  </a:solidFill>
                  <a:latin typeface="Arial" panose="020B0604020202020204"/>
                  <a:ea typeface="ＭＳ Ｐゴシック" pitchFamily="-12" charset="-128"/>
                  <a:cs typeface="ＭＳ Ｐゴシック" pitchFamily="-12" charset="-128"/>
                </a:rPr>
                <a:t>(to IaaS cloud)</a:t>
              </a:r>
              <a:endParaRPr lang="en-US" sz="1400" dirty="0">
                <a:solidFill>
                  <a:prstClr val="black"/>
                </a:solidFill>
                <a:latin typeface="Arial" panose="020B0604020202020204"/>
              </a:endParaRP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7465126" y="5089649"/>
              <a:ext cx="1303975" cy="28773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121917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00" dirty="0">
                  <a:solidFill>
                    <a:prstClr val="black"/>
                  </a:solidFill>
                  <a:latin typeface="Arial" panose="020B0604020202020204"/>
                  <a:ea typeface="ＭＳ Ｐゴシック" pitchFamily="-12" charset="-128"/>
                  <a:cs typeface="ＭＳ Ｐゴシック" pitchFamily="-12" charset="-128"/>
                </a:rPr>
                <a:t>(to Cloud Native)</a:t>
              </a:r>
              <a:endParaRPr lang="en-US" sz="1400" dirty="0">
                <a:solidFill>
                  <a:prstClr val="black"/>
                </a:solidFill>
                <a:latin typeface="Arial" panose="020B0604020202020204"/>
              </a:endParaRPr>
            </a:p>
          </p:txBody>
        </p:sp>
        <p:sp>
          <p:nvSpPr>
            <p:cNvPr id="61" name="TextBox 60"/>
            <p:cNvSpPr txBox="1"/>
            <p:nvPr/>
          </p:nvSpPr>
          <p:spPr bwMode="auto">
            <a:xfrm>
              <a:off x="6781801" y="2278039"/>
              <a:ext cx="457200" cy="567493"/>
            </a:xfrm>
            <a:prstGeom prst="bracketPair">
              <a:avLst/>
            </a:prstGeom>
            <a:solidFill>
              <a:schemeClr val="bg1"/>
            </a:solidFill>
            <a:ln w="952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square" rtlCol="0">
              <a:prstTxWarp prst="textNoShape">
                <a:avLst/>
              </a:prstTxWarp>
              <a:spAutoFit/>
            </a:bodyPr>
            <a:lstStyle/>
            <a:p>
              <a:pPr defTabSz="121917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333" b="1" dirty="0">
                  <a:solidFill>
                    <a:prstClr val="black"/>
                  </a:solidFill>
                  <a:latin typeface="Arial" panose="020B0604020202020204"/>
                </a:rPr>
                <a:t>OR</a:t>
              </a:r>
            </a:p>
          </p:txBody>
        </p:sp>
        <p:sp>
          <p:nvSpPr>
            <p:cNvPr id="62" name="TextBox 61"/>
            <p:cNvSpPr txBox="1"/>
            <p:nvPr/>
          </p:nvSpPr>
          <p:spPr bwMode="auto">
            <a:xfrm>
              <a:off x="6789382" y="3102592"/>
              <a:ext cx="457200" cy="567493"/>
            </a:xfrm>
            <a:prstGeom prst="bracketPair">
              <a:avLst/>
            </a:prstGeom>
            <a:solidFill>
              <a:schemeClr val="bg1"/>
            </a:solidFill>
            <a:ln w="952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square" rtlCol="0">
              <a:prstTxWarp prst="textNoShape">
                <a:avLst/>
              </a:prstTxWarp>
              <a:spAutoFit/>
            </a:bodyPr>
            <a:lstStyle/>
            <a:p>
              <a:pPr defTabSz="121917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333" b="1" dirty="0">
                  <a:solidFill>
                    <a:prstClr val="black"/>
                  </a:solidFill>
                  <a:latin typeface="Arial" panose="020B0604020202020204"/>
                </a:rPr>
                <a:t>OR</a:t>
              </a:r>
            </a:p>
          </p:txBody>
        </p:sp>
        <p:sp>
          <p:nvSpPr>
            <p:cNvPr id="63" name="TextBox 62"/>
            <p:cNvSpPr txBox="1"/>
            <p:nvPr/>
          </p:nvSpPr>
          <p:spPr bwMode="auto">
            <a:xfrm>
              <a:off x="6789382" y="3954439"/>
              <a:ext cx="457200" cy="567493"/>
            </a:xfrm>
            <a:prstGeom prst="bracketPair">
              <a:avLst/>
            </a:prstGeom>
            <a:solidFill>
              <a:schemeClr val="bg1"/>
            </a:solidFill>
            <a:ln w="952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square" rtlCol="0">
              <a:prstTxWarp prst="textNoShape">
                <a:avLst/>
              </a:prstTxWarp>
              <a:spAutoFit/>
            </a:bodyPr>
            <a:lstStyle/>
            <a:p>
              <a:pPr defTabSz="121917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333" b="1" dirty="0">
                  <a:solidFill>
                    <a:prstClr val="black"/>
                  </a:solidFill>
                  <a:latin typeface="Arial" panose="020B0604020202020204"/>
                </a:rPr>
                <a:t>OR</a:t>
              </a:r>
            </a:p>
          </p:txBody>
        </p:sp>
        <p:sp>
          <p:nvSpPr>
            <p:cNvPr id="65" name="TextBox 64"/>
            <p:cNvSpPr txBox="1"/>
            <p:nvPr/>
          </p:nvSpPr>
          <p:spPr bwMode="auto">
            <a:xfrm>
              <a:off x="6787488" y="4778992"/>
              <a:ext cx="457200" cy="567493"/>
            </a:xfrm>
            <a:prstGeom prst="bracketPair">
              <a:avLst/>
            </a:prstGeom>
            <a:solidFill>
              <a:schemeClr val="bg1"/>
            </a:solidFill>
            <a:ln w="952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square" rtlCol="0">
              <a:prstTxWarp prst="textNoShape">
                <a:avLst/>
              </a:prstTxWarp>
              <a:spAutoFit/>
            </a:bodyPr>
            <a:lstStyle/>
            <a:p>
              <a:pPr defTabSz="121917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333" b="1" dirty="0">
                  <a:solidFill>
                    <a:prstClr val="black"/>
                  </a:solidFill>
                  <a:latin typeface="Arial" panose="020B0604020202020204"/>
                </a:rPr>
                <a:t>OR</a:t>
              </a:r>
            </a:p>
          </p:txBody>
        </p:sp>
        <p:sp>
          <p:nvSpPr>
            <p:cNvPr id="66" name="TextBox 65"/>
            <p:cNvSpPr txBox="1"/>
            <p:nvPr/>
          </p:nvSpPr>
          <p:spPr bwMode="auto">
            <a:xfrm>
              <a:off x="9129974" y="4765344"/>
              <a:ext cx="457200" cy="567493"/>
            </a:xfrm>
            <a:prstGeom prst="bracketPair">
              <a:avLst/>
            </a:prstGeom>
            <a:solidFill>
              <a:schemeClr val="bg1"/>
            </a:solidFill>
            <a:ln w="952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square" rtlCol="0">
              <a:prstTxWarp prst="textNoShape">
                <a:avLst/>
              </a:prstTxWarp>
              <a:spAutoFit/>
            </a:bodyPr>
            <a:lstStyle/>
            <a:p>
              <a:pPr defTabSz="121917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333" b="1" dirty="0">
                  <a:solidFill>
                    <a:prstClr val="black"/>
                  </a:solidFill>
                  <a:latin typeface="Arial" panose="020B0604020202020204"/>
                </a:rPr>
                <a:t>OR</a:t>
              </a:r>
            </a:p>
          </p:txBody>
        </p:sp>
        <p:sp>
          <p:nvSpPr>
            <p:cNvPr id="67" name="TextBox 66"/>
            <p:cNvSpPr txBox="1"/>
            <p:nvPr/>
          </p:nvSpPr>
          <p:spPr bwMode="auto">
            <a:xfrm>
              <a:off x="9144000" y="5627863"/>
              <a:ext cx="457200" cy="567493"/>
            </a:xfrm>
            <a:prstGeom prst="bracketPair">
              <a:avLst/>
            </a:prstGeom>
            <a:solidFill>
              <a:schemeClr val="bg1"/>
            </a:solidFill>
            <a:ln w="952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square" rtlCol="0">
              <a:prstTxWarp prst="textNoShape">
                <a:avLst/>
              </a:prstTxWarp>
              <a:spAutoFit/>
            </a:bodyPr>
            <a:lstStyle/>
            <a:p>
              <a:pPr defTabSz="121917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333" b="1" dirty="0">
                  <a:solidFill>
                    <a:prstClr val="black"/>
                  </a:solidFill>
                  <a:latin typeface="Arial" panose="020B0604020202020204"/>
                </a:rPr>
                <a:t>OR</a:t>
              </a:r>
            </a:p>
          </p:txBody>
        </p:sp>
      </p:grpSp>
      <p:sp>
        <p:nvSpPr>
          <p:cNvPr id="70" name="Rectangle 69"/>
          <p:cNvSpPr/>
          <p:nvPr/>
        </p:nvSpPr>
        <p:spPr>
          <a:xfrm>
            <a:off x="7847506" y="3460453"/>
            <a:ext cx="10807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dirty="0">
                <a:solidFill>
                  <a:prstClr val="black"/>
                </a:solidFill>
                <a:latin typeface="Arial" panose="020B0604020202020204"/>
                <a:ea typeface="ＭＳ Ｐゴシック" pitchFamily="-12" charset="-128"/>
                <a:cs typeface="ＭＳ Ｐゴシック" pitchFamily="-12" charset="-128"/>
              </a:rPr>
              <a:t>(PaaS/SaaS)</a:t>
            </a:r>
            <a:endParaRPr lang="en-US" sz="1400" dirty="0">
              <a:solidFill>
                <a:prstClr val="black"/>
              </a:solidFill>
              <a:latin typeface="Arial" panose="020B0604020202020204"/>
            </a:endParaRPr>
          </a:p>
        </p:txBody>
      </p:sp>
      <p:sp>
        <p:nvSpPr>
          <p:cNvPr id="72" name="Rectangle 71"/>
          <p:cNvSpPr/>
          <p:nvPr/>
        </p:nvSpPr>
        <p:spPr>
          <a:xfrm>
            <a:off x="10211097" y="5054225"/>
            <a:ext cx="10807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dirty="0">
                <a:solidFill>
                  <a:prstClr val="black"/>
                </a:solidFill>
                <a:latin typeface="Arial" panose="020B0604020202020204"/>
                <a:ea typeface="ＭＳ Ｐゴシック" pitchFamily="-12" charset="-128"/>
                <a:cs typeface="ＭＳ Ｐゴシック" pitchFamily="-12" charset="-128"/>
              </a:rPr>
              <a:t>(PaaS/SaaS)</a:t>
            </a:r>
            <a:endParaRPr lang="en-US" sz="1400" dirty="0">
              <a:solidFill>
                <a:prstClr val="black"/>
              </a:solidFill>
              <a:latin typeface="Arial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22263353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+mj-lt"/>
              </a:rPr>
              <a:t>Transform Operating Model: </a:t>
            </a:r>
            <a:r>
              <a:rPr lang="en-US" dirty="0">
                <a:solidFill>
                  <a:srgbClr val="00B140"/>
                </a:solidFill>
                <a:latin typeface="+mj-lt"/>
              </a:rPr>
              <a:t>First step is to define Products and Platforms</a:t>
            </a:r>
          </a:p>
        </p:txBody>
      </p:sp>
      <p:sp>
        <p:nvSpPr>
          <p:cNvPr id="180" name="Rectangle: Rounded Corners 171">
            <a:extLst>
              <a:ext uri="{FF2B5EF4-FFF2-40B4-BE49-F238E27FC236}">
                <a16:creationId xmlns:a16="http://schemas.microsoft.com/office/drawing/2014/main" id="{95293215-5C05-4121-8571-9684BB119215}"/>
              </a:ext>
            </a:extLst>
          </p:cNvPr>
          <p:cNvSpPr/>
          <p:nvPr/>
        </p:nvSpPr>
        <p:spPr>
          <a:xfrm>
            <a:off x="146579" y="2470296"/>
            <a:ext cx="11927435" cy="3718560"/>
          </a:xfrm>
          <a:prstGeom prst="roundRect">
            <a:avLst>
              <a:gd name="adj" fmla="val 2105"/>
            </a:avLst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462273">
              <a:defRPr/>
            </a:pPr>
            <a:endParaRPr lang="en-US" sz="2133" dirty="0">
              <a:solidFill>
                <a:prstClr val="white"/>
              </a:solidFill>
              <a:latin typeface="Arial" panose="020B0604020202020204"/>
              <a:cs typeface="Calibri" panose="020F0502020204030204" pitchFamily="34" charset="0"/>
            </a:endParaRPr>
          </a:p>
        </p:txBody>
      </p:sp>
      <p:sp>
        <p:nvSpPr>
          <p:cNvPr id="181" name="Rectangle: Rounded Corners 85">
            <a:extLst>
              <a:ext uri="{FF2B5EF4-FFF2-40B4-BE49-F238E27FC236}">
                <a16:creationId xmlns:a16="http://schemas.microsoft.com/office/drawing/2014/main" id="{D081602A-6505-40F4-AF91-0CFEC07267D1}"/>
              </a:ext>
            </a:extLst>
          </p:cNvPr>
          <p:cNvSpPr/>
          <p:nvPr/>
        </p:nvSpPr>
        <p:spPr>
          <a:xfrm>
            <a:off x="146579" y="703932"/>
            <a:ext cx="11927435" cy="1722027"/>
          </a:xfrm>
          <a:prstGeom prst="roundRect">
            <a:avLst>
              <a:gd name="adj" fmla="val 3540"/>
            </a:avLst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462273">
              <a:defRPr/>
            </a:pPr>
            <a:endParaRPr lang="en-US" sz="2133" dirty="0">
              <a:solidFill>
                <a:prstClr val="white"/>
              </a:solidFill>
              <a:latin typeface="Arial" panose="020B0604020202020204"/>
              <a:cs typeface="Calibri" panose="020F0502020204030204" pitchFamily="34" charset="0"/>
            </a:endParaRPr>
          </a:p>
        </p:txBody>
      </p:sp>
      <p:grpSp>
        <p:nvGrpSpPr>
          <p:cNvPr id="182" name="Group 181">
            <a:extLst>
              <a:ext uri="{FF2B5EF4-FFF2-40B4-BE49-F238E27FC236}">
                <a16:creationId xmlns:a16="http://schemas.microsoft.com/office/drawing/2014/main" id="{BA769089-C211-4FA1-B558-16857B8BA771}"/>
              </a:ext>
            </a:extLst>
          </p:cNvPr>
          <p:cNvGrpSpPr/>
          <p:nvPr/>
        </p:nvGrpSpPr>
        <p:grpSpPr>
          <a:xfrm>
            <a:off x="286073" y="1009671"/>
            <a:ext cx="8748292" cy="1353973"/>
            <a:chOff x="254713" y="1166179"/>
            <a:chExt cx="10451361" cy="1260711"/>
          </a:xfrm>
        </p:grpSpPr>
        <p:sp>
          <p:nvSpPr>
            <p:cNvPr id="255" name="TextBox 254">
              <a:extLst>
                <a:ext uri="{FF2B5EF4-FFF2-40B4-BE49-F238E27FC236}">
                  <a16:creationId xmlns:a16="http://schemas.microsoft.com/office/drawing/2014/main" id="{5E19C608-791C-438F-A6B6-99A39F1BCBD0}"/>
                </a:ext>
              </a:extLst>
            </p:cNvPr>
            <p:cNvSpPr txBox="1"/>
            <p:nvPr/>
          </p:nvSpPr>
          <p:spPr>
            <a:xfrm>
              <a:off x="7665847" y="1176513"/>
              <a:ext cx="3040227" cy="217810"/>
            </a:xfrm>
            <a:prstGeom prst="round2SameRect">
              <a:avLst/>
            </a:prstGeom>
            <a:solidFill>
              <a:srgbClr val="0332A0"/>
            </a:solidFill>
          </p:spPr>
          <p:txBody>
            <a:bodyPr wrap="square" lIns="76191" tIns="0" rIns="76191" bIns="38095" rtlCol="0">
              <a:spAutoFit/>
            </a:bodyPr>
            <a:lstStyle>
              <a:defPPr>
                <a:defRPr lang="en-US"/>
              </a:defPPr>
              <a:lvl1pPr marL="0" marR="0" lvl="0" indent="0" algn="ctr" defTabSz="571500" eaLnBrk="1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  <a:defRPr kumimoji="0" sz="1200" i="0" u="none" strike="noStrike" kern="0" cap="none" spc="0" normalizeH="0" baseline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Tahoma" pitchFamily="34" charset="0"/>
                  <a:cs typeface="Calibri" pitchFamily="34" charset="0"/>
                </a:defRPr>
              </a:lvl1pPr>
            </a:lstStyle>
            <a:p>
              <a:pPr defTabSz="761981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dirty="0">
                  <a:latin typeface="Arial" panose="020B0604020202020204"/>
                </a:rPr>
                <a:t>Manufacturing and Supply Chain</a:t>
              </a:r>
            </a:p>
          </p:txBody>
        </p:sp>
        <p:sp>
          <p:nvSpPr>
            <p:cNvPr id="256" name="TextBox 255">
              <a:extLst>
                <a:ext uri="{FF2B5EF4-FFF2-40B4-BE49-F238E27FC236}">
                  <a16:creationId xmlns:a16="http://schemas.microsoft.com/office/drawing/2014/main" id="{A8757501-E898-4100-965F-0120F17DEDF3}"/>
                </a:ext>
              </a:extLst>
            </p:cNvPr>
            <p:cNvSpPr txBox="1"/>
            <p:nvPr/>
          </p:nvSpPr>
          <p:spPr>
            <a:xfrm>
              <a:off x="254713" y="1166179"/>
              <a:ext cx="3971504" cy="217810"/>
            </a:xfrm>
            <a:prstGeom prst="round2SameRect">
              <a:avLst/>
            </a:prstGeom>
            <a:solidFill>
              <a:srgbClr val="0332A0"/>
            </a:solidFill>
          </p:spPr>
          <p:txBody>
            <a:bodyPr wrap="square" lIns="76191" tIns="0" rIns="76191" bIns="38095" rtlCol="0">
              <a:spAutoFit/>
            </a:bodyPr>
            <a:lstStyle>
              <a:defPPr>
                <a:defRPr lang="en-US"/>
              </a:defPPr>
              <a:lvl1pPr marL="0" marR="0" lvl="0" indent="0" algn="ctr" defTabSz="571500" eaLnBrk="1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  <a:defRPr kumimoji="0" sz="1200" i="0" u="none" strike="noStrike" kern="0" cap="none" spc="0" normalizeH="0" baseline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Tahoma" pitchFamily="34" charset="0"/>
                  <a:cs typeface="Calibri" pitchFamily="34" charset="0"/>
                </a:defRPr>
              </a:lvl1pPr>
            </a:lstStyle>
            <a:p>
              <a:pPr defTabSz="761981">
                <a:defRPr/>
              </a:pPr>
              <a:r>
                <a:rPr lang="en-US" dirty="0">
                  <a:latin typeface="Arial" panose="020B0604020202020204"/>
                </a:rPr>
                <a:t>Customer Experience </a:t>
              </a:r>
            </a:p>
          </p:txBody>
        </p:sp>
        <p:sp>
          <p:nvSpPr>
            <p:cNvPr id="257" name="TextBox 256">
              <a:extLst>
                <a:ext uri="{FF2B5EF4-FFF2-40B4-BE49-F238E27FC236}">
                  <a16:creationId xmlns:a16="http://schemas.microsoft.com/office/drawing/2014/main" id="{93221E65-4995-4A40-A187-0FD39E8E2E73}"/>
                </a:ext>
              </a:extLst>
            </p:cNvPr>
            <p:cNvSpPr txBox="1"/>
            <p:nvPr/>
          </p:nvSpPr>
          <p:spPr>
            <a:xfrm>
              <a:off x="2929212" y="1943923"/>
              <a:ext cx="1270884" cy="46976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>
              <a:solidFill>
                <a:schemeClr val="tx2">
                  <a:lumMod val="65000"/>
                  <a:lumOff val="35000"/>
                </a:schemeClr>
              </a:solidFill>
            </a:ln>
          </p:spPr>
          <p:txBody>
            <a:bodyPr wrap="square" lIns="76191" tIns="0" rIns="76191" bIns="38095" rtlCol="0" anchor="ctr">
              <a:noAutofit/>
            </a:bodyPr>
            <a:lstStyle>
              <a:defPPr>
                <a:defRPr lang="en-US"/>
              </a:defPPr>
              <a:lvl1pPr algn="ctr" defTabSz="571500" fontAlgn="base">
                <a:spcBef>
                  <a:spcPct val="0"/>
                </a:spcBef>
                <a:spcAft>
                  <a:spcPct val="0"/>
                </a:spcAft>
                <a:defRPr sz="800" b="1" kern="0">
                  <a:solidFill>
                    <a:prstClr val="black"/>
                  </a:solidFill>
                  <a:latin typeface="Calibri" pitchFamily="34" charset="0"/>
                  <a:ea typeface="Tahoma" pitchFamily="34" charset="0"/>
                  <a:cs typeface="Calibri" pitchFamily="34" charset="0"/>
                </a:defRPr>
              </a:lvl1pPr>
            </a:lstStyle>
            <a:p>
              <a:pPr defTabSz="761981">
                <a:defRPr/>
              </a:pPr>
              <a:r>
                <a:rPr lang="en-US" sz="1067" dirty="0">
                  <a:latin typeface="Arial" panose="020B0604020202020204"/>
                </a:rPr>
                <a:t>Call Center &amp; Helpdesk</a:t>
              </a:r>
            </a:p>
          </p:txBody>
        </p:sp>
        <p:sp>
          <p:nvSpPr>
            <p:cNvPr id="258" name="TextBox 257">
              <a:extLst>
                <a:ext uri="{FF2B5EF4-FFF2-40B4-BE49-F238E27FC236}">
                  <a16:creationId xmlns:a16="http://schemas.microsoft.com/office/drawing/2014/main" id="{7F40567D-8930-415D-ADA4-BD56FB8D6F73}"/>
                </a:ext>
              </a:extLst>
            </p:cNvPr>
            <p:cNvSpPr txBox="1"/>
            <p:nvPr/>
          </p:nvSpPr>
          <p:spPr>
            <a:xfrm>
              <a:off x="289360" y="1448804"/>
              <a:ext cx="1235521" cy="45155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>
              <a:solidFill>
                <a:schemeClr val="tx2">
                  <a:lumMod val="65000"/>
                  <a:lumOff val="35000"/>
                </a:schemeClr>
              </a:solidFill>
            </a:ln>
          </p:spPr>
          <p:txBody>
            <a:bodyPr wrap="square" lIns="76191" tIns="0" rIns="76191" bIns="38095" rtlCol="0" anchor="ctr">
              <a:noAutofit/>
            </a:bodyPr>
            <a:lstStyle>
              <a:defPPr>
                <a:defRPr lang="en-US"/>
              </a:defPPr>
              <a:lvl1pPr algn="ctr" defTabSz="571500" fontAlgn="base">
                <a:spcBef>
                  <a:spcPct val="0"/>
                </a:spcBef>
                <a:spcAft>
                  <a:spcPct val="0"/>
                </a:spcAft>
                <a:defRPr sz="800" b="1" kern="0">
                  <a:solidFill>
                    <a:prstClr val="black"/>
                  </a:solidFill>
                  <a:latin typeface="Calibri" pitchFamily="34" charset="0"/>
                  <a:ea typeface="Tahoma" pitchFamily="34" charset="0"/>
                  <a:cs typeface="Calibri" pitchFamily="34" charset="0"/>
                </a:defRPr>
              </a:lvl1pPr>
            </a:lstStyle>
            <a:p>
              <a:pPr defTabSz="761981">
                <a:defRPr/>
              </a:pPr>
              <a:r>
                <a:rPr lang="en-US" sz="1067" dirty="0">
                  <a:latin typeface="Arial" panose="020B0604020202020204"/>
                </a:rPr>
                <a:t>Ecommerce </a:t>
              </a:r>
            </a:p>
            <a:p>
              <a:pPr defTabSz="761981">
                <a:defRPr/>
              </a:pPr>
              <a:r>
                <a:rPr lang="en-US" sz="1067" dirty="0">
                  <a:latin typeface="Arial" panose="020B0604020202020204"/>
                </a:rPr>
                <a:t>Customer Facing</a:t>
              </a:r>
            </a:p>
          </p:txBody>
        </p:sp>
        <p:sp>
          <p:nvSpPr>
            <p:cNvPr id="259" name="TextBox 258">
              <a:extLst>
                <a:ext uri="{FF2B5EF4-FFF2-40B4-BE49-F238E27FC236}">
                  <a16:creationId xmlns:a16="http://schemas.microsoft.com/office/drawing/2014/main" id="{A9DBC933-0F97-4541-9EE7-33915A963AAA}"/>
                </a:ext>
              </a:extLst>
            </p:cNvPr>
            <p:cNvSpPr txBox="1"/>
            <p:nvPr/>
          </p:nvSpPr>
          <p:spPr>
            <a:xfrm>
              <a:off x="2932573" y="1446921"/>
              <a:ext cx="1267524" cy="44707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>
              <a:solidFill>
                <a:schemeClr val="tx2">
                  <a:lumMod val="65000"/>
                  <a:lumOff val="35000"/>
                </a:schemeClr>
              </a:solidFill>
            </a:ln>
          </p:spPr>
          <p:txBody>
            <a:bodyPr wrap="square" lIns="76191" tIns="0" rIns="76191" bIns="38095" rtlCol="0" anchor="ctr">
              <a:noAutofit/>
            </a:bodyPr>
            <a:lstStyle>
              <a:defPPr>
                <a:defRPr lang="en-US"/>
              </a:defPPr>
              <a:lvl1pPr algn="ctr" defTabSz="571500" fontAlgn="base">
                <a:spcBef>
                  <a:spcPct val="0"/>
                </a:spcBef>
                <a:spcAft>
                  <a:spcPct val="0"/>
                </a:spcAft>
                <a:defRPr sz="800" b="1" kern="0">
                  <a:solidFill>
                    <a:prstClr val="black"/>
                  </a:solidFill>
                  <a:latin typeface="Calibri" pitchFamily="34" charset="0"/>
                  <a:ea typeface="Tahoma" pitchFamily="34" charset="0"/>
                  <a:cs typeface="Calibri" pitchFamily="34" charset="0"/>
                </a:defRPr>
              </a:lvl1pPr>
            </a:lstStyle>
            <a:p>
              <a:pPr defTabSz="761981">
                <a:defRPr/>
              </a:pPr>
              <a:r>
                <a:rPr lang="en-US" sz="1067" dirty="0">
                  <a:latin typeface="Arial" panose="020B0604020202020204"/>
                </a:rPr>
                <a:t>Promotions</a:t>
              </a:r>
            </a:p>
          </p:txBody>
        </p:sp>
        <p:sp>
          <p:nvSpPr>
            <p:cNvPr id="260" name="TextBox 259">
              <a:extLst>
                <a:ext uri="{FF2B5EF4-FFF2-40B4-BE49-F238E27FC236}">
                  <a16:creationId xmlns:a16="http://schemas.microsoft.com/office/drawing/2014/main" id="{6B9381A8-464F-4259-91C9-7683FE27453E}"/>
                </a:ext>
              </a:extLst>
            </p:cNvPr>
            <p:cNvSpPr txBox="1"/>
            <p:nvPr/>
          </p:nvSpPr>
          <p:spPr>
            <a:xfrm>
              <a:off x="1581260" y="1451650"/>
              <a:ext cx="1246570" cy="43098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>
              <a:solidFill>
                <a:schemeClr val="tx2">
                  <a:lumMod val="65000"/>
                  <a:lumOff val="35000"/>
                </a:schemeClr>
              </a:solidFill>
            </a:ln>
          </p:spPr>
          <p:txBody>
            <a:bodyPr wrap="square" lIns="76191" tIns="0" rIns="76191" bIns="38095" rtlCol="0" anchor="ctr">
              <a:noAutofit/>
            </a:bodyPr>
            <a:lstStyle>
              <a:defPPr>
                <a:defRPr lang="en-US"/>
              </a:defPPr>
              <a:lvl1pPr algn="ctr" defTabSz="571500" fontAlgn="base">
                <a:spcBef>
                  <a:spcPct val="0"/>
                </a:spcBef>
                <a:spcAft>
                  <a:spcPct val="0"/>
                </a:spcAft>
                <a:defRPr sz="800" b="1" kern="0">
                  <a:solidFill>
                    <a:prstClr val="black"/>
                  </a:solidFill>
                  <a:latin typeface="Calibri" pitchFamily="34" charset="0"/>
                  <a:ea typeface="Tahoma" pitchFamily="34" charset="0"/>
                  <a:cs typeface="Calibri" pitchFamily="34" charset="0"/>
                </a:defRPr>
              </a:lvl1pPr>
            </a:lstStyle>
            <a:p>
              <a:pPr defTabSz="761981">
                <a:defRPr/>
              </a:pPr>
              <a:r>
                <a:rPr lang="en-US" sz="1067" dirty="0">
                  <a:latin typeface="Arial" panose="020B0604020202020204"/>
                </a:rPr>
                <a:t>Portals/Micro Sites</a:t>
              </a:r>
            </a:p>
          </p:txBody>
        </p:sp>
        <p:sp>
          <p:nvSpPr>
            <p:cNvPr id="261" name="TextBox 260">
              <a:extLst>
                <a:ext uri="{FF2B5EF4-FFF2-40B4-BE49-F238E27FC236}">
                  <a16:creationId xmlns:a16="http://schemas.microsoft.com/office/drawing/2014/main" id="{35329085-CF61-49A4-A05C-F827730F8906}"/>
                </a:ext>
              </a:extLst>
            </p:cNvPr>
            <p:cNvSpPr txBox="1"/>
            <p:nvPr/>
          </p:nvSpPr>
          <p:spPr>
            <a:xfrm>
              <a:off x="289359" y="1940625"/>
              <a:ext cx="1030244" cy="47306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>
              <a:solidFill>
                <a:schemeClr val="tx2">
                  <a:lumMod val="65000"/>
                  <a:lumOff val="35000"/>
                </a:schemeClr>
              </a:solidFill>
            </a:ln>
          </p:spPr>
          <p:txBody>
            <a:bodyPr wrap="square" lIns="76191" tIns="0" rIns="76191" bIns="38095" rtlCol="0" anchor="ctr">
              <a:noAutofit/>
            </a:bodyPr>
            <a:lstStyle>
              <a:defPPr>
                <a:defRPr lang="en-US"/>
              </a:defPPr>
              <a:lvl1pPr algn="ctr" defTabSz="571500" fontAlgn="base">
                <a:spcBef>
                  <a:spcPct val="0"/>
                </a:spcBef>
                <a:spcAft>
                  <a:spcPct val="0"/>
                </a:spcAft>
                <a:defRPr sz="800" b="1" kern="0">
                  <a:solidFill>
                    <a:prstClr val="black"/>
                  </a:solidFill>
                  <a:latin typeface="Calibri" pitchFamily="34" charset="0"/>
                  <a:ea typeface="Tahoma" pitchFamily="34" charset="0"/>
                  <a:cs typeface="Calibri" pitchFamily="34" charset="0"/>
                </a:defRPr>
              </a:lvl1pPr>
            </a:lstStyle>
            <a:p>
              <a:pPr defTabSz="761981">
                <a:defRPr/>
              </a:pPr>
              <a:r>
                <a:rPr lang="en-US" sz="1067" dirty="0">
                  <a:latin typeface="Arial" panose="020B0604020202020204"/>
                </a:rPr>
                <a:t>Internal Sites</a:t>
              </a:r>
            </a:p>
          </p:txBody>
        </p:sp>
        <p:sp>
          <p:nvSpPr>
            <p:cNvPr id="262" name="TextBox 261">
              <a:extLst>
                <a:ext uri="{FF2B5EF4-FFF2-40B4-BE49-F238E27FC236}">
                  <a16:creationId xmlns:a16="http://schemas.microsoft.com/office/drawing/2014/main" id="{36F6E822-3EE7-43E6-96F1-6F52457FE3AC}"/>
                </a:ext>
              </a:extLst>
            </p:cNvPr>
            <p:cNvSpPr txBox="1"/>
            <p:nvPr/>
          </p:nvSpPr>
          <p:spPr>
            <a:xfrm>
              <a:off x="1387909" y="1938018"/>
              <a:ext cx="1432658" cy="47567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>
              <a:solidFill>
                <a:schemeClr val="tx2">
                  <a:lumMod val="65000"/>
                  <a:lumOff val="35000"/>
                </a:schemeClr>
              </a:solidFill>
            </a:ln>
          </p:spPr>
          <p:txBody>
            <a:bodyPr wrap="square" lIns="76191" tIns="0" rIns="76191" bIns="38095" rtlCol="0" anchor="ctr">
              <a:noAutofit/>
            </a:bodyPr>
            <a:lstStyle>
              <a:defPPr>
                <a:defRPr lang="en-US"/>
              </a:defPPr>
              <a:lvl1pPr algn="ctr" defTabSz="571500" fontAlgn="base">
                <a:spcBef>
                  <a:spcPct val="0"/>
                </a:spcBef>
                <a:spcAft>
                  <a:spcPct val="0"/>
                </a:spcAft>
                <a:defRPr sz="800" b="1" kern="0">
                  <a:solidFill>
                    <a:prstClr val="black"/>
                  </a:solidFill>
                  <a:latin typeface="Calibri" pitchFamily="34" charset="0"/>
                  <a:ea typeface="Tahoma" pitchFamily="34" charset="0"/>
                  <a:cs typeface="Calibri" pitchFamily="34" charset="0"/>
                </a:defRPr>
              </a:lvl1pPr>
            </a:lstStyle>
            <a:p>
              <a:pPr defTabSz="761981">
                <a:defRPr/>
              </a:pPr>
              <a:r>
                <a:rPr lang="en-US" sz="1067" dirty="0">
                  <a:latin typeface="Arial" panose="020B0604020202020204"/>
                </a:rPr>
                <a:t>Customer Relationship Mgmt. (CRM)</a:t>
              </a:r>
            </a:p>
          </p:txBody>
        </p:sp>
        <p:sp>
          <p:nvSpPr>
            <p:cNvPr id="263" name="TextBox 262">
              <a:extLst>
                <a:ext uri="{FF2B5EF4-FFF2-40B4-BE49-F238E27FC236}">
                  <a16:creationId xmlns:a16="http://schemas.microsoft.com/office/drawing/2014/main" id="{0EA1EDA7-3762-417F-B13F-3DC676F84A7D}"/>
                </a:ext>
              </a:extLst>
            </p:cNvPr>
            <p:cNvSpPr txBox="1"/>
            <p:nvPr/>
          </p:nvSpPr>
          <p:spPr>
            <a:xfrm>
              <a:off x="4389682" y="1173033"/>
              <a:ext cx="3174894" cy="217810"/>
            </a:xfrm>
            <a:prstGeom prst="round2SameRect">
              <a:avLst/>
            </a:prstGeom>
            <a:solidFill>
              <a:srgbClr val="0332A0"/>
            </a:solidFill>
          </p:spPr>
          <p:txBody>
            <a:bodyPr wrap="square" lIns="76191" tIns="0" rIns="76191" bIns="38095" rtlCol="0">
              <a:spAutoFit/>
            </a:bodyPr>
            <a:lstStyle>
              <a:defPPr>
                <a:defRPr lang="en-US"/>
              </a:defPPr>
              <a:lvl1pPr algn="ctr" fontAlgn="base">
                <a:spcBef>
                  <a:spcPct val="0"/>
                </a:spcBef>
                <a:spcAft>
                  <a:spcPct val="0"/>
                </a:spcAft>
                <a:defRPr sz="1100">
                  <a:solidFill>
                    <a:prstClr val="black"/>
                  </a:solidFill>
                  <a:latin typeface="Calibri" pitchFamily="34" charset="0"/>
                  <a:ea typeface="Tahoma" pitchFamily="34" charset="0"/>
                  <a:cs typeface="Calibri" pitchFamily="34" charset="0"/>
                </a:defRPr>
              </a:lvl1pPr>
            </a:lstStyle>
            <a:p>
              <a:pPr defTabSz="761981">
                <a:defRPr/>
              </a:pPr>
              <a:r>
                <a:rPr lang="en-US" sz="1200" kern="0" dirty="0">
                  <a:solidFill>
                    <a:prstClr val="white"/>
                  </a:solidFill>
                  <a:latin typeface="Arial" panose="020B0604020202020204"/>
                </a:rPr>
                <a:t>Sales, Service, Mktg.,Trade, Orders</a:t>
              </a:r>
            </a:p>
          </p:txBody>
        </p:sp>
        <p:sp>
          <p:nvSpPr>
            <p:cNvPr id="264" name="TextBox 263">
              <a:extLst>
                <a:ext uri="{FF2B5EF4-FFF2-40B4-BE49-F238E27FC236}">
                  <a16:creationId xmlns:a16="http://schemas.microsoft.com/office/drawing/2014/main" id="{FD184B21-DF6F-4D21-8BB1-722B34E3B24E}"/>
                </a:ext>
              </a:extLst>
            </p:cNvPr>
            <p:cNvSpPr txBox="1"/>
            <p:nvPr/>
          </p:nvSpPr>
          <p:spPr>
            <a:xfrm>
              <a:off x="4393317" y="1952675"/>
              <a:ext cx="978097" cy="47421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>
              <a:solidFill>
                <a:schemeClr val="tx2">
                  <a:lumMod val="65000"/>
                  <a:lumOff val="35000"/>
                </a:schemeClr>
              </a:solidFill>
            </a:ln>
          </p:spPr>
          <p:txBody>
            <a:bodyPr wrap="square" lIns="76191" tIns="0" rIns="76191" bIns="38095" rtlCol="0" anchor="ctr">
              <a:noAutofit/>
            </a:bodyPr>
            <a:lstStyle>
              <a:defPPr>
                <a:defRPr lang="en-US"/>
              </a:defPPr>
              <a:lvl1pPr marR="0" lvl="0" indent="0" algn="ctr" defTabSz="571500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kumimoji="0" sz="700" b="1" i="0" u="none" strike="noStrike" kern="0" cap="none" spc="0" normalizeH="0" baseline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iri"/>
                  <a:ea typeface="Tahoma" pitchFamily="34" charset="0"/>
                  <a:cs typeface="Calibri" pitchFamily="34" charset="0"/>
                </a:defRPr>
              </a:lvl1pPr>
            </a:lstStyle>
            <a:p>
              <a:pPr defTabSz="761981">
                <a:defRPr/>
              </a:pPr>
              <a:r>
                <a:rPr lang="en-US" sz="1067" dirty="0">
                  <a:latin typeface="Arial" panose="020B0604020202020204"/>
                </a:rPr>
                <a:t>Trade</a:t>
              </a:r>
            </a:p>
          </p:txBody>
        </p:sp>
        <p:sp>
          <p:nvSpPr>
            <p:cNvPr id="265" name="TextBox 264">
              <a:extLst>
                <a:ext uri="{FF2B5EF4-FFF2-40B4-BE49-F238E27FC236}">
                  <a16:creationId xmlns:a16="http://schemas.microsoft.com/office/drawing/2014/main" id="{5937905E-7AAA-4EFB-8A26-AB8977CAA82E}"/>
                </a:ext>
              </a:extLst>
            </p:cNvPr>
            <p:cNvSpPr txBox="1"/>
            <p:nvPr/>
          </p:nvSpPr>
          <p:spPr>
            <a:xfrm>
              <a:off x="4389682" y="1450532"/>
              <a:ext cx="981732" cy="43322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>
              <a:solidFill>
                <a:schemeClr val="tx2">
                  <a:lumMod val="65000"/>
                  <a:lumOff val="35000"/>
                </a:schemeClr>
              </a:solidFill>
            </a:ln>
          </p:spPr>
          <p:txBody>
            <a:bodyPr wrap="square" lIns="76191" tIns="0" rIns="76191" bIns="38095" rtlCol="0" anchor="ctr">
              <a:noAutofit/>
            </a:bodyPr>
            <a:lstStyle>
              <a:defPPr>
                <a:defRPr lang="en-US"/>
              </a:defPPr>
              <a:lvl1pPr marR="0" lvl="0" indent="0" algn="ctr" defTabSz="571500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kumimoji="0" sz="700" b="1" i="0" u="none" strike="noStrike" kern="0" cap="none" spc="0" normalizeH="0" baseline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iri"/>
                  <a:ea typeface="Tahoma" pitchFamily="34" charset="0"/>
                  <a:cs typeface="Calibri" pitchFamily="34" charset="0"/>
                </a:defRPr>
              </a:lvl1pPr>
            </a:lstStyle>
            <a:p>
              <a:pPr defTabSz="761981">
                <a:defRPr/>
              </a:pPr>
              <a:r>
                <a:rPr lang="en-US" sz="1067" dirty="0">
                  <a:latin typeface="Arial" panose="020B0604020202020204"/>
                </a:rPr>
                <a:t>Sales </a:t>
              </a:r>
            </a:p>
          </p:txBody>
        </p:sp>
        <p:sp>
          <p:nvSpPr>
            <p:cNvPr id="266" name="TextBox 265">
              <a:extLst>
                <a:ext uri="{FF2B5EF4-FFF2-40B4-BE49-F238E27FC236}">
                  <a16:creationId xmlns:a16="http://schemas.microsoft.com/office/drawing/2014/main" id="{C7E565B6-4395-4F69-BB01-5876F428CEF3}"/>
                </a:ext>
              </a:extLst>
            </p:cNvPr>
            <p:cNvSpPr txBox="1"/>
            <p:nvPr/>
          </p:nvSpPr>
          <p:spPr>
            <a:xfrm>
              <a:off x="5500479" y="1454421"/>
              <a:ext cx="988386" cy="44481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>
              <a:solidFill>
                <a:schemeClr val="tx2">
                  <a:lumMod val="65000"/>
                  <a:lumOff val="35000"/>
                </a:schemeClr>
              </a:solidFill>
            </a:ln>
          </p:spPr>
          <p:txBody>
            <a:bodyPr wrap="square" lIns="76191" tIns="0" rIns="76191" bIns="38095" rtlCol="0" anchor="ctr">
              <a:noAutofit/>
            </a:bodyPr>
            <a:lstStyle>
              <a:defPPr>
                <a:defRPr lang="en-US"/>
              </a:defPPr>
              <a:lvl1pPr marR="0" lvl="0" indent="0" algn="ctr" defTabSz="571500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kumimoji="0" sz="700" b="1" i="0" u="none" strike="noStrike" kern="0" cap="none" spc="0" normalizeH="0" baseline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iri"/>
                  <a:ea typeface="Tahoma" pitchFamily="34" charset="0"/>
                  <a:cs typeface="Calibri" pitchFamily="34" charset="0"/>
                </a:defRPr>
              </a:lvl1pPr>
            </a:lstStyle>
            <a:p>
              <a:pPr defTabSz="761981">
                <a:defRPr/>
              </a:pPr>
              <a:r>
                <a:rPr lang="en-US" sz="1067" dirty="0">
                  <a:latin typeface="Arial" panose="020B0604020202020204"/>
                </a:rPr>
                <a:t>Service</a:t>
              </a:r>
            </a:p>
          </p:txBody>
        </p:sp>
        <p:sp>
          <p:nvSpPr>
            <p:cNvPr id="267" name="TextBox 266">
              <a:extLst>
                <a:ext uri="{FF2B5EF4-FFF2-40B4-BE49-F238E27FC236}">
                  <a16:creationId xmlns:a16="http://schemas.microsoft.com/office/drawing/2014/main" id="{BEBAED41-DDF4-4909-BB0E-D0B003573E42}"/>
                </a:ext>
              </a:extLst>
            </p:cNvPr>
            <p:cNvSpPr txBox="1"/>
            <p:nvPr/>
          </p:nvSpPr>
          <p:spPr>
            <a:xfrm>
              <a:off x="5503585" y="1951231"/>
              <a:ext cx="985281" cy="46456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>
              <a:solidFill>
                <a:schemeClr val="tx2">
                  <a:lumMod val="65000"/>
                  <a:lumOff val="35000"/>
                </a:schemeClr>
              </a:solidFill>
            </a:ln>
          </p:spPr>
          <p:txBody>
            <a:bodyPr wrap="square" lIns="76191" tIns="0" rIns="76191" bIns="38095" rtlCol="0" anchor="ctr">
              <a:noAutofit/>
            </a:bodyPr>
            <a:lstStyle>
              <a:defPPr>
                <a:defRPr lang="en-US"/>
              </a:defPPr>
              <a:lvl1pPr marR="0" lvl="0" indent="0" algn="ctr" defTabSz="571500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kumimoji="0" sz="700" b="1" i="0" u="none" strike="noStrike" kern="0" cap="none" spc="0" normalizeH="0" baseline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iri"/>
                  <a:ea typeface="Tahoma" pitchFamily="34" charset="0"/>
                  <a:cs typeface="Calibri" pitchFamily="34" charset="0"/>
                </a:defRPr>
              </a:lvl1pPr>
            </a:lstStyle>
            <a:p>
              <a:pPr defTabSz="761981">
                <a:defRPr/>
              </a:pPr>
              <a:r>
                <a:rPr lang="en-US" sz="1067" dirty="0">
                  <a:latin typeface="Arial" panose="020B0604020202020204"/>
                </a:rPr>
                <a:t>Order Mgmt</a:t>
              </a:r>
            </a:p>
          </p:txBody>
        </p:sp>
        <p:sp>
          <p:nvSpPr>
            <p:cNvPr id="268" name="TextBox 267">
              <a:extLst>
                <a:ext uri="{FF2B5EF4-FFF2-40B4-BE49-F238E27FC236}">
                  <a16:creationId xmlns:a16="http://schemas.microsoft.com/office/drawing/2014/main" id="{9FB44A42-5FA1-44E5-8C2B-1B7686E49095}"/>
                </a:ext>
              </a:extLst>
            </p:cNvPr>
            <p:cNvSpPr txBox="1"/>
            <p:nvPr/>
          </p:nvSpPr>
          <p:spPr>
            <a:xfrm>
              <a:off x="6569114" y="1453093"/>
              <a:ext cx="983477" cy="97370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>
              <a:solidFill>
                <a:schemeClr val="tx2">
                  <a:lumMod val="65000"/>
                  <a:lumOff val="35000"/>
                </a:schemeClr>
              </a:solidFill>
            </a:ln>
          </p:spPr>
          <p:txBody>
            <a:bodyPr wrap="square" lIns="76191" tIns="0" rIns="76191" bIns="38095" rtlCol="0" anchor="ctr">
              <a:noAutofit/>
            </a:bodyPr>
            <a:lstStyle>
              <a:defPPr>
                <a:defRPr lang="en-US"/>
              </a:defPPr>
              <a:lvl1pPr marR="0" lvl="0" indent="0" algn="ctr" defTabSz="571500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kumimoji="0" sz="700" b="1" i="0" u="none" strike="noStrike" kern="0" cap="none" spc="0" normalizeH="0" baseline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iri"/>
                  <a:ea typeface="Tahoma" pitchFamily="34" charset="0"/>
                  <a:cs typeface="Calibri" pitchFamily="34" charset="0"/>
                </a:defRPr>
              </a:lvl1pPr>
            </a:lstStyle>
            <a:p>
              <a:pPr defTabSz="761981">
                <a:defRPr/>
              </a:pPr>
              <a:r>
                <a:rPr lang="en-US" sz="1067" dirty="0">
                  <a:latin typeface="Arial" panose="020B0604020202020204"/>
                </a:rPr>
                <a:t>Marketing</a:t>
              </a:r>
            </a:p>
          </p:txBody>
        </p:sp>
      </p:grpSp>
      <p:sp>
        <p:nvSpPr>
          <p:cNvPr id="183" name="TextBox 182">
            <a:extLst>
              <a:ext uri="{FF2B5EF4-FFF2-40B4-BE49-F238E27FC236}">
                <a16:creationId xmlns:a16="http://schemas.microsoft.com/office/drawing/2014/main" id="{844B89D3-A684-4AA7-93A5-29D1D5E5B6CE}"/>
              </a:ext>
            </a:extLst>
          </p:cNvPr>
          <p:cNvSpPr txBox="1"/>
          <p:nvPr/>
        </p:nvSpPr>
        <p:spPr>
          <a:xfrm>
            <a:off x="137014" y="654486"/>
            <a:ext cx="31726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462273">
              <a:defRPr/>
            </a:pPr>
            <a:r>
              <a:rPr lang="en-US" sz="1600" b="1" i="1" dirty="0">
                <a:solidFill>
                  <a:srgbClr val="000000"/>
                </a:solidFill>
                <a:latin typeface="Arial" panose="020B0604020202020204"/>
                <a:cs typeface="Calibri" panose="020F0502020204030204" pitchFamily="34" charset="0"/>
              </a:rPr>
              <a:t> Business Capabilities Domain</a:t>
            </a:r>
          </a:p>
        </p:txBody>
      </p:sp>
      <p:sp>
        <p:nvSpPr>
          <p:cNvPr id="184" name="Rectangle: Rounded Corners 87">
            <a:extLst>
              <a:ext uri="{FF2B5EF4-FFF2-40B4-BE49-F238E27FC236}">
                <a16:creationId xmlns:a16="http://schemas.microsoft.com/office/drawing/2014/main" id="{5B7F1C23-A0CF-4CD1-A9F2-82A63B1E7601}"/>
              </a:ext>
            </a:extLst>
          </p:cNvPr>
          <p:cNvSpPr/>
          <p:nvPr/>
        </p:nvSpPr>
        <p:spPr>
          <a:xfrm>
            <a:off x="572466" y="2798963"/>
            <a:ext cx="11310199" cy="1822000"/>
          </a:xfrm>
          <a:prstGeom prst="roundRect">
            <a:avLst>
              <a:gd name="adj" fmla="val 7200"/>
            </a:avLst>
          </a:prstGeom>
          <a:solidFill>
            <a:srgbClr val="00B1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462273">
              <a:defRPr/>
            </a:pPr>
            <a:endParaRPr lang="en-US" sz="2133" dirty="0">
              <a:solidFill>
                <a:prstClr val="white"/>
              </a:solidFill>
              <a:latin typeface="Arial" panose="020B0604020202020204"/>
              <a:cs typeface="Calibri" panose="020F0502020204030204" pitchFamily="34" charset="0"/>
            </a:endParaRP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236BEFEB-2824-489A-AA21-1E61D6650E78}"/>
              </a:ext>
            </a:extLst>
          </p:cNvPr>
          <p:cNvSpPr txBox="1"/>
          <p:nvPr/>
        </p:nvSpPr>
        <p:spPr>
          <a:xfrm>
            <a:off x="676435" y="2838178"/>
            <a:ext cx="1997085" cy="318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462273">
              <a:defRPr/>
            </a:pPr>
            <a:r>
              <a:rPr lang="en-US" sz="1467" i="1" dirty="0">
                <a:solidFill>
                  <a:prstClr val="white"/>
                </a:solidFill>
                <a:latin typeface="Arial" panose="020B0604020202020204"/>
                <a:cs typeface="Calibri" panose="020F0502020204030204" pitchFamily="34" charset="0"/>
              </a:rPr>
              <a:t> Application Platforms</a:t>
            </a:r>
          </a:p>
        </p:txBody>
      </p:sp>
      <p:sp>
        <p:nvSpPr>
          <p:cNvPr id="186" name="Rectangle: Rounded Corners 89">
            <a:extLst>
              <a:ext uri="{FF2B5EF4-FFF2-40B4-BE49-F238E27FC236}">
                <a16:creationId xmlns:a16="http://schemas.microsoft.com/office/drawing/2014/main" id="{E05D1AC9-265C-4DE3-95BD-993D7B747558}"/>
              </a:ext>
            </a:extLst>
          </p:cNvPr>
          <p:cNvSpPr/>
          <p:nvPr/>
        </p:nvSpPr>
        <p:spPr>
          <a:xfrm>
            <a:off x="593061" y="4673336"/>
            <a:ext cx="11289604" cy="1463040"/>
          </a:xfrm>
          <a:prstGeom prst="roundRect">
            <a:avLst>
              <a:gd name="adj" fmla="val 5311"/>
            </a:avLst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tx2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462273">
              <a:defRPr/>
            </a:pPr>
            <a:endParaRPr lang="en-US" sz="2133" dirty="0">
              <a:solidFill>
                <a:prstClr val="white"/>
              </a:solidFill>
              <a:latin typeface="Arial" panose="020B0604020202020204"/>
              <a:cs typeface="Calibri" panose="020F0502020204030204" pitchFamily="34" charset="0"/>
            </a:endParaRPr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2D29D5C7-8584-4334-927D-F0A9681D4650}"/>
              </a:ext>
            </a:extLst>
          </p:cNvPr>
          <p:cNvSpPr txBox="1"/>
          <p:nvPr/>
        </p:nvSpPr>
        <p:spPr>
          <a:xfrm>
            <a:off x="683710" y="4713785"/>
            <a:ext cx="15556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462273">
              <a:defRPr/>
            </a:pPr>
            <a:r>
              <a:rPr lang="en-US" sz="1600" b="1" i="1" dirty="0">
                <a:solidFill>
                  <a:srgbClr val="FFFFFF"/>
                </a:solidFill>
                <a:latin typeface="Arial" panose="020B0604020202020204"/>
                <a:cs typeface="Calibri" panose="020F0502020204030204" pitchFamily="34" charset="0"/>
              </a:rPr>
              <a:t>Reference </a:t>
            </a:r>
          </a:p>
          <a:p>
            <a:pPr defTabSz="1462273">
              <a:defRPr/>
            </a:pPr>
            <a:r>
              <a:rPr lang="en-US" sz="1600" b="1" i="1" dirty="0">
                <a:solidFill>
                  <a:srgbClr val="FFFFFF"/>
                </a:solidFill>
                <a:latin typeface="Arial" panose="020B0604020202020204"/>
                <a:cs typeface="Calibri" panose="020F0502020204030204" pitchFamily="34" charset="0"/>
              </a:rPr>
              <a:t>Technologies </a:t>
            </a: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BBD8079B-DD78-4FCA-9769-C65151704876}"/>
              </a:ext>
            </a:extLst>
          </p:cNvPr>
          <p:cNvSpPr txBox="1"/>
          <p:nvPr/>
        </p:nvSpPr>
        <p:spPr>
          <a:xfrm>
            <a:off x="4594074" y="2838178"/>
            <a:ext cx="1986826" cy="318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462273">
              <a:defRPr/>
            </a:pPr>
            <a:r>
              <a:rPr lang="en-US" sz="1467" i="1" dirty="0">
                <a:solidFill>
                  <a:prstClr val="white"/>
                </a:solidFill>
                <a:latin typeface="Arial" panose="020B0604020202020204"/>
                <a:cs typeface="Calibri" panose="020F0502020204030204" pitchFamily="34" charset="0"/>
              </a:rPr>
              <a:t>Technology Platforms</a:t>
            </a:r>
          </a:p>
        </p:txBody>
      </p:sp>
      <p:sp>
        <p:nvSpPr>
          <p:cNvPr id="189" name="Arrow: Up-Down 92">
            <a:extLst>
              <a:ext uri="{FF2B5EF4-FFF2-40B4-BE49-F238E27FC236}">
                <a16:creationId xmlns:a16="http://schemas.microsoft.com/office/drawing/2014/main" id="{4F0AE135-C640-4ABC-AF1C-ED560CEEE4D5}"/>
              </a:ext>
            </a:extLst>
          </p:cNvPr>
          <p:cNvSpPr/>
          <p:nvPr/>
        </p:nvSpPr>
        <p:spPr>
          <a:xfrm>
            <a:off x="9012426" y="4520093"/>
            <a:ext cx="191349" cy="345460"/>
          </a:xfrm>
          <a:prstGeom prst="upDownArrow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462273">
              <a:defRPr/>
            </a:pPr>
            <a:endParaRPr lang="en-US" sz="2133" dirty="0">
              <a:solidFill>
                <a:prstClr val="white"/>
              </a:solidFill>
              <a:latin typeface="Arial" panose="020B0604020202020204"/>
            </a:endParaRPr>
          </a:p>
        </p:txBody>
      </p:sp>
      <p:sp>
        <p:nvSpPr>
          <p:cNvPr id="190" name="Arrow: Up-Down 93">
            <a:extLst>
              <a:ext uri="{FF2B5EF4-FFF2-40B4-BE49-F238E27FC236}">
                <a16:creationId xmlns:a16="http://schemas.microsoft.com/office/drawing/2014/main" id="{F3F0F4AC-EC6F-4A69-8465-B73E8D42D6FD}"/>
              </a:ext>
            </a:extLst>
          </p:cNvPr>
          <p:cNvSpPr/>
          <p:nvPr/>
        </p:nvSpPr>
        <p:spPr>
          <a:xfrm>
            <a:off x="5121659" y="4520093"/>
            <a:ext cx="191349" cy="345460"/>
          </a:xfrm>
          <a:prstGeom prst="upDownArrow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462273">
              <a:defRPr/>
            </a:pPr>
            <a:endParaRPr lang="en-US" sz="2133" dirty="0">
              <a:solidFill>
                <a:prstClr val="white"/>
              </a:solidFill>
              <a:latin typeface="Arial" panose="020B0604020202020204"/>
            </a:endParaRPr>
          </a:p>
        </p:txBody>
      </p:sp>
      <p:grpSp>
        <p:nvGrpSpPr>
          <p:cNvPr id="191" name="Group 190">
            <a:extLst>
              <a:ext uri="{FF2B5EF4-FFF2-40B4-BE49-F238E27FC236}">
                <a16:creationId xmlns:a16="http://schemas.microsoft.com/office/drawing/2014/main" id="{37254B0C-3676-4FF1-83A1-FE5D8D723D8D}"/>
              </a:ext>
            </a:extLst>
          </p:cNvPr>
          <p:cNvGrpSpPr/>
          <p:nvPr/>
        </p:nvGrpSpPr>
        <p:grpSpPr>
          <a:xfrm>
            <a:off x="720627" y="3169052"/>
            <a:ext cx="3699419" cy="886027"/>
            <a:chOff x="1143000" y="4173459"/>
            <a:chExt cx="4419600" cy="1086497"/>
          </a:xfrm>
        </p:grpSpPr>
        <p:grpSp>
          <p:nvGrpSpPr>
            <p:cNvPr id="246" name="Group 245">
              <a:extLst>
                <a:ext uri="{FF2B5EF4-FFF2-40B4-BE49-F238E27FC236}">
                  <a16:creationId xmlns:a16="http://schemas.microsoft.com/office/drawing/2014/main" id="{7D73B28C-B532-4934-B44C-25FF1F9C3642}"/>
                </a:ext>
              </a:extLst>
            </p:cNvPr>
            <p:cNvGrpSpPr/>
            <p:nvPr/>
          </p:nvGrpSpPr>
          <p:grpSpPr>
            <a:xfrm>
              <a:off x="1143000" y="4173459"/>
              <a:ext cx="4419600" cy="1086497"/>
              <a:chOff x="3625809" y="3802757"/>
              <a:chExt cx="4815056" cy="851023"/>
            </a:xfrm>
          </p:grpSpPr>
          <p:sp>
            <p:nvSpPr>
              <p:cNvPr id="248" name="Rectangle: Rounded Corners 97">
                <a:extLst>
                  <a:ext uri="{FF2B5EF4-FFF2-40B4-BE49-F238E27FC236}">
                    <a16:creationId xmlns:a16="http://schemas.microsoft.com/office/drawing/2014/main" id="{978E1B5F-946D-4647-A3A0-8C2DF480CD4E}"/>
                  </a:ext>
                </a:extLst>
              </p:cNvPr>
              <p:cNvSpPr/>
              <p:nvPr/>
            </p:nvSpPr>
            <p:spPr>
              <a:xfrm flipH="1">
                <a:off x="3625809" y="3802757"/>
                <a:ext cx="4815056" cy="851023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462273">
                  <a:defRPr/>
                </a:pPr>
                <a:endParaRPr lang="en-US" sz="2133" i="1" dirty="0">
                  <a:solidFill>
                    <a:prstClr val="white"/>
                  </a:solidFill>
                  <a:latin typeface="Arial" panose="020B0604020202020204"/>
                  <a:cs typeface="Calibri" panose="020F0502020204030204" pitchFamily="34" charset="0"/>
                </a:endParaRPr>
              </a:p>
            </p:txBody>
          </p:sp>
          <p:sp>
            <p:nvSpPr>
              <p:cNvPr id="249" name="Freeform 1">
                <a:extLst>
                  <a:ext uri="{FF2B5EF4-FFF2-40B4-BE49-F238E27FC236}">
                    <a16:creationId xmlns:a16="http://schemas.microsoft.com/office/drawing/2014/main" id="{7DD26A09-C6B1-4839-B94B-7193FC09C9D5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3679248" y="3857241"/>
                <a:ext cx="845276" cy="331812"/>
              </a:xfrm>
              <a:custGeom>
                <a:avLst/>
                <a:gdLst>
                  <a:gd name="T0" fmla="*/ 4102 w 27205"/>
                  <a:gd name="T1" fmla="*/ 13411 h 13597"/>
                  <a:gd name="T2" fmla="*/ 4102 w 27205"/>
                  <a:gd name="T3" fmla="*/ 13411 h 13597"/>
                  <a:gd name="T4" fmla="*/ 936 w 27205"/>
                  <a:gd name="T5" fmla="*/ 8941 h 13597"/>
                  <a:gd name="T6" fmla="*/ 5222 w 27205"/>
                  <a:gd name="T7" fmla="*/ 5775 h 13597"/>
                  <a:gd name="T8" fmla="*/ 6898 w 27205"/>
                  <a:gd name="T9" fmla="*/ 3540 h 13597"/>
                  <a:gd name="T10" fmla="*/ 9693 w 27205"/>
                  <a:gd name="T11" fmla="*/ 3540 h 13597"/>
                  <a:gd name="T12" fmla="*/ 16025 w 27205"/>
                  <a:gd name="T13" fmla="*/ 185 h 13597"/>
                  <a:gd name="T14" fmla="*/ 21803 w 27205"/>
                  <a:gd name="T15" fmla="*/ 4655 h 13597"/>
                  <a:gd name="T16" fmla="*/ 27204 w 27205"/>
                  <a:gd name="T17" fmla="*/ 9501 h 13597"/>
                  <a:gd name="T18" fmla="*/ 20681 w 27205"/>
                  <a:gd name="T19" fmla="*/ 13411 h 13597"/>
                  <a:gd name="T20" fmla="*/ 4102 w 27205"/>
                  <a:gd name="T21" fmla="*/ 13411 h 135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7205" h="13597">
                    <a:moveTo>
                      <a:pt x="4102" y="13411"/>
                    </a:moveTo>
                    <a:lnTo>
                      <a:pt x="4102" y="13411"/>
                    </a:lnTo>
                    <a:cubicBezTo>
                      <a:pt x="4102" y="13411"/>
                      <a:pt x="0" y="12296"/>
                      <a:pt x="936" y="8941"/>
                    </a:cubicBezTo>
                    <a:cubicBezTo>
                      <a:pt x="1681" y="5590"/>
                      <a:pt x="5222" y="5775"/>
                      <a:pt x="5222" y="5775"/>
                    </a:cubicBezTo>
                    <a:cubicBezTo>
                      <a:pt x="5222" y="5775"/>
                      <a:pt x="5407" y="4285"/>
                      <a:pt x="6898" y="3540"/>
                    </a:cubicBezTo>
                    <a:cubicBezTo>
                      <a:pt x="8203" y="2796"/>
                      <a:pt x="9693" y="3540"/>
                      <a:pt x="9693" y="3540"/>
                    </a:cubicBezTo>
                    <a:cubicBezTo>
                      <a:pt x="9693" y="3540"/>
                      <a:pt x="10993" y="0"/>
                      <a:pt x="16025" y="185"/>
                    </a:cubicBezTo>
                    <a:cubicBezTo>
                      <a:pt x="20497" y="375"/>
                      <a:pt x="21803" y="4655"/>
                      <a:pt x="21803" y="4655"/>
                    </a:cubicBezTo>
                    <a:cubicBezTo>
                      <a:pt x="21803" y="4655"/>
                      <a:pt x="27019" y="3910"/>
                      <a:pt x="27204" y="9501"/>
                    </a:cubicBezTo>
                    <a:cubicBezTo>
                      <a:pt x="27204" y="13596"/>
                      <a:pt x="20681" y="13411"/>
                      <a:pt x="20681" y="13411"/>
                    </a:cubicBezTo>
                    <a:cubicBezTo>
                      <a:pt x="20681" y="13411"/>
                      <a:pt x="6337" y="13411"/>
                      <a:pt x="4102" y="13411"/>
                    </a:cubicBezTo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19050" cap="flat">
                <a:solidFill>
                  <a:srgbClr val="C00000"/>
                </a:solidFill>
                <a:round/>
                <a:headEnd/>
                <a:tailEnd/>
              </a:ln>
              <a:effectLst/>
            </p:spPr>
            <p:txBody>
              <a:bodyPr wrap="none" lIns="121915" tIns="60959" rIns="121915" bIns="60959" anchor="ctr"/>
              <a:lstStyle/>
              <a:p>
                <a:pPr algn="ctr" defTabSz="1462273">
                  <a:defRPr/>
                </a:pPr>
                <a:r>
                  <a:rPr lang="en-US" sz="933" b="1" i="1" dirty="0">
                    <a:solidFill>
                      <a:srgbClr val="5F5F5F"/>
                    </a:solidFill>
                    <a:latin typeface="Arial" panose="020B0604020202020204"/>
                    <a:cs typeface="Calibri" panose="020F0502020204030204" pitchFamily="34" charset="0"/>
                  </a:rPr>
                  <a:t>SaaS</a:t>
                </a:r>
                <a:endParaRPr lang="en-US" sz="1200" b="1" i="1" dirty="0">
                  <a:solidFill>
                    <a:srgbClr val="5F5F5F"/>
                  </a:solidFill>
                  <a:latin typeface="Arial" panose="020B0604020202020204"/>
                  <a:cs typeface="Calibri" panose="020F0502020204030204" pitchFamily="34" charset="0"/>
                </a:endParaRPr>
              </a:p>
            </p:txBody>
          </p:sp>
          <p:sp>
            <p:nvSpPr>
              <p:cNvPr id="250" name="Rectangle 249">
                <a:extLst>
                  <a:ext uri="{FF2B5EF4-FFF2-40B4-BE49-F238E27FC236}">
                    <a16:creationId xmlns:a16="http://schemas.microsoft.com/office/drawing/2014/main" id="{B6019D74-6B24-4E27-B146-5C570AAF4CF6}"/>
                  </a:ext>
                </a:extLst>
              </p:cNvPr>
              <p:cNvSpPr/>
              <p:nvPr/>
            </p:nvSpPr>
            <p:spPr>
              <a:xfrm>
                <a:off x="4788064" y="3896171"/>
                <a:ext cx="957129" cy="298751"/>
              </a:xfrm>
              <a:prstGeom prst="rect">
                <a:avLst/>
              </a:prstGeom>
              <a:solidFill>
                <a:srgbClr val="00B140"/>
              </a:solidFill>
              <a:ln>
                <a:noFill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1462273">
                  <a:defRPr/>
                </a:pPr>
                <a:r>
                  <a:rPr lang="en-US" sz="1067" i="1" dirty="0">
                    <a:solidFill>
                      <a:srgbClr val="FFFFFF"/>
                    </a:solidFill>
                    <a:latin typeface="Arial" panose="020B0604020202020204"/>
                    <a:cs typeface="Calibri" panose="020F0502020204030204" pitchFamily="34" charset="0"/>
                  </a:rPr>
                  <a:t>ERP</a:t>
                </a:r>
                <a:endParaRPr lang="en-US" sz="400" i="1" dirty="0">
                  <a:solidFill>
                    <a:srgbClr val="FFFFFF"/>
                  </a:solidFill>
                  <a:latin typeface="Arial" panose="020B0604020202020204"/>
                  <a:cs typeface="Calibri" panose="020F0502020204030204" pitchFamily="34" charset="0"/>
                </a:endParaRPr>
              </a:p>
            </p:txBody>
          </p:sp>
          <p:sp>
            <p:nvSpPr>
              <p:cNvPr id="251" name="Rectangle 250">
                <a:extLst>
                  <a:ext uri="{FF2B5EF4-FFF2-40B4-BE49-F238E27FC236}">
                    <a16:creationId xmlns:a16="http://schemas.microsoft.com/office/drawing/2014/main" id="{A101248A-73BF-471C-815C-EDE61E4F280B}"/>
                  </a:ext>
                </a:extLst>
              </p:cNvPr>
              <p:cNvSpPr/>
              <p:nvPr/>
            </p:nvSpPr>
            <p:spPr>
              <a:xfrm>
                <a:off x="4788064" y="4256648"/>
                <a:ext cx="957129" cy="299108"/>
              </a:xfrm>
              <a:prstGeom prst="rect">
                <a:avLst/>
              </a:prstGeom>
              <a:solidFill>
                <a:srgbClr val="00B140"/>
              </a:solidFill>
              <a:ln>
                <a:noFill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1462273">
                  <a:defRPr/>
                </a:pPr>
                <a:r>
                  <a:rPr lang="en-US" sz="1067" i="1" dirty="0">
                    <a:solidFill>
                      <a:srgbClr val="FFFFFF"/>
                    </a:solidFill>
                    <a:latin typeface="Arial" panose="020B0604020202020204"/>
                    <a:cs typeface="Calibri" panose="020F0502020204030204" pitchFamily="34" charset="0"/>
                  </a:rPr>
                  <a:t>HCM</a:t>
                </a:r>
                <a:endParaRPr lang="en-US" sz="400" i="1" dirty="0">
                  <a:solidFill>
                    <a:srgbClr val="FFFFFF"/>
                  </a:solidFill>
                  <a:latin typeface="Arial" panose="020B0604020202020204"/>
                  <a:cs typeface="Calibri" panose="020F0502020204030204" pitchFamily="34" charset="0"/>
                </a:endParaRPr>
              </a:p>
            </p:txBody>
          </p:sp>
          <p:sp>
            <p:nvSpPr>
              <p:cNvPr id="252" name="Rectangle 251">
                <a:extLst>
                  <a:ext uri="{FF2B5EF4-FFF2-40B4-BE49-F238E27FC236}">
                    <a16:creationId xmlns:a16="http://schemas.microsoft.com/office/drawing/2014/main" id="{298261FE-306E-4F5E-8188-328877F3FDA2}"/>
                  </a:ext>
                </a:extLst>
              </p:cNvPr>
              <p:cNvSpPr/>
              <p:nvPr/>
            </p:nvSpPr>
            <p:spPr>
              <a:xfrm>
                <a:off x="5855646" y="3896171"/>
                <a:ext cx="988333" cy="296629"/>
              </a:xfrm>
              <a:prstGeom prst="rect">
                <a:avLst/>
              </a:prstGeom>
              <a:solidFill>
                <a:srgbClr val="00B140"/>
              </a:solidFill>
              <a:ln>
                <a:noFill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1462273">
                  <a:defRPr/>
                </a:pPr>
                <a:r>
                  <a:rPr lang="en-US" sz="1067" i="1" dirty="0">
                    <a:solidFill>
                      <a:srgbClr val="FFFFFF"/>
                    </a:solidFill>
                    <a:latin typeface="Arial" panose="020B0604020202020204"/>
                    <a:cs typeface="Calibri" panose="020F0502020204030204" pitchFamily="34" charset="0"/>
                  </a:rPr>
                  <a:t>SCM</a:t>
                </a:r>
                <a:endParaRPr lang="en-US" sz="400" i="1" dirty="0">
                  <a:solidFill>
                    <a:srgbClr val="FFFFFF"/>
                  </a:solidFill>
                  <a:latin typeface="Arial" panose="020B0604020202020204"/>
                  <a:cs typeface="Calibri" panose="020F0502020204030204" pitchFamily="34" charset="0"/>
                </a:endParaRPr>
              </a:p>
            </p:txBody>
          </p:sp>
          <p:sp>
            <p:nvSpPr>
              <p:cNvPr id="253" name="Rectangle 252">
                <a:extLst>
                  <a:ext uri="{FF2B5EF4-FFF2-40B4-BE49-F238E27FC236}">
                    <a16:creationId xmlns:a16="http://schemas.microsoft.com/office/drawing/2014/main" id="{7B931EE8-487F-4818-98D2-08213885D4AE}"/>
                  </a:ext>
                </a:extLst>
              </p:cNvPr>
              <p:cNvSpPr/>
              <p:nvPr/>
            </p:nvSpPr>
            <p:spPr>
              <a:xfrm>
                <a:off x="6968243" y="3896171"/>
                <a:ext cx="1084031" cy="296629"/>
              </a:xfrm>
              <a:prstGeom prst="rect">
                <a:avLst/>
              </a:prstGeom>
              <a:solidFill>
                <a:srgbClr val="00B140"/>
              </a:solidFill>
              <a:ln>
                <a:noFill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462273">
                  <a:defRPr/>
                </a:pPr>
                <a:r>
                  <a:rPr lang="en-US" sz="1067" i="1" dirty="0">
                    <a:solidFill>
                      <a:srgbClr val="FFFFFF"/>
                    </a:solidFill>
                    <a:latin typeface="Arial" panose="020B0604020202020204"/>
                    <a:cs typeface="Calibri" panose="020F0502020204030204" pitchFamily="34" charset="0"/>
                  </a:rPr>
                  <a:t>MDM</a:t>
                </a:r>
              </a:p>
            </p:txBody>
          </p:sp>
          <p:sp>
            <p:nvSpPr>
              <p:cNvPr id="254" name="Rectangle 253">
                <a:extLst>
                  <a:ext uri="{FF2B5EF4-FFF2-40B4-BE49-F238E27FC236}">
                    <a16:creationId xmlns:a16="http://schemas.microsoft.com/office/drawing/2014/main" id="{D13BA1DF-AB2D-4925-9DA8-91FA88E6FABA}"/>
                  </a:ext>
                </a:extLst>
              </p:cNvPr>
              <p:cNvSpPr/>
              <p:nvPr/>
            </p:nvSpPr>
            <p:spPr>
              <a:xfrm>
                <a:off x="6964980" y="4253651"/>
                <a:ext cx="1087294" cy="302104"/>
              </a:xfrm>
              <a:prstGeom prst="rect">
                <a:avLst/>
              </a:prstGeom>
              <a:solidFill>
                <a:srgbClr val="00B140"/>
              </a:solidFill>
              <a:ln>
                <a:noFill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462273">
                  <a:defRPr/>
                </a:pPr>
                <a:r>
                  <a:rPr lang="en-US" sz="1067" i="1" dirty="0">
                    <a:solidFill>
                      <a:srgbClr val="FFFFFF"/>
                    </a:solidFill>
                    <a:latin typeface="Arial" panose="020B0604020202020204"/>
                    <a:cs typeface="Calibri" panose="020F0502020204030204" pitchFamily="34" charset="0"/>
                  </a:rPr>
                  <a:t>PLM</a:t>
                </a:r>
              </a:p>
            </p:txBody>
          </p:sp>
        </p:grpSp>
        <p:sp>
          <p:nvSpPr>
            <p:cNvPr id="247" name="Rectangle 246">
              <a:extLst>
                <a:ext uri="{FF2B5EF4-FFF2-40B4-BE49-F238E27FC236}">
                  <a16:creationId xmlns:a16="http://schemas.microsoft.com/office/drawing/2014/main" id="{5CD474FA-B8E4-4C52-88DC-C1B71383795A}"/>
                </a:ext>
              </a:extLst>
            </p:cNvPr>
            <p:cNvSpPr/>
            <p:nvPr/>
          </p:nvSpPr>
          <p:spPr>
            <a:xfrm>
              <a:off x="3205333" y="4749114"/>
              <a:ext cx="907163" cy="385696"/>
            </a:xfrm>
            <a:prstGeom prst="rect">
              <a:avLst/>
            </a:prstGeom>
            <a:solidFill>
              <a:srgbClr val="00B140"/>
            </a:solidFill>
            <a:ln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1462273">
                <a:defRPr/>
              </a:pPr>
              <a:r>
                <a:rPr lang="en-US" sz="1067" i="1" dirty="0">
                  <a:solidFill>
                    <a:srgbClr val="FFFFFF"/>
                  </a:solidFill>
                  <a:latin typeface="Arial" panose="020B0604020202020204"/>
                  <a:cs typeface="Calibri" panose="020F0502020204030204" pitchFamily="34" charset="0"/>
                </a:rPr>
                <a:t>CRM</a:t>
              </a:r>
              <a:endParaRPr lang="en-US" sz="400" i="1" dirty="0">
                <a:solidFill>
                  <a:srgbClr val="FFFFFF"/>
                </a:solidFill>
                <a:latin typeface="Arial" panose="020B0604020202020204"/>
                <a:cs typeface="Calibri" panose="020F0502020204030204" pitchFamily="34" charset="0"/>
              </a:endParaRPr>
            </a:p>
          </p:txBody>
        </p:sp>
      </p:grp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4C23685F-572A-4A5E-B029-AE1DB6E4D42B}"/>
              </a:ext>
            </a:extLst>
          </p:cNvPr>
          <p:cNvGrpSpPr/>
          <p:nvPr/>
        </p:nvGrpSpPr>
        <p:grpSpPr>
          <a:xfrm>
            <a:off x="4611393" y="3143236"/>
            <a:ext cx="4209684" cy="1331136"/>
            <a:chOff x="6395401" y="4142408"/>
            <a:chExt cx="5161562" cy="1601007"/>
          </a:xfrm>
        </p:grpSpPr>
        <p:sp>
          <p:nvSpPr>
            <p:cNvPr id="235" name="Rectangle: Rounded Corners 105">
              <a:extLst>
                <a:ext uri="{FF2B5EF4-FFF2-40B4-BE49-F238E27FC236}">
                  <a16:creationId xmlns:a16="http://schemas.microsoft.com/office/drawing/2014/main" id="{C4E9D5E6-D9BA-45CC-A8D8-C1AD45988C10}"/>
                </a:ext>
              </a:extLst>
            </p:cNvPr>
            <p:cNvSpPr/>
            <p:nvPr/>
          </p:nvSpPr>
          <p:spPr>
            <a:xfrm flipH="1">
              <a:off x="6395401" y="4142408"/>
              <a:ext cx="5161562" cy="1601007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462273">
                <a:defRPr/>
              </a:pPr>
              <a:endParaRPr lang="en-US" sz="2133" i="1" dirty="0">
                <a:solidFill>
                  <a:prstClr val="white"/>
                </a:solidFill>
                <a:latin typeface="Arial" panose="020B0604020202020204"/>
                <a:cs typeface="Calibri" panose="020F0502020204030204" pitchFamily="34" charset="0"/>
              </a:endParaRPr>
            </a:p>
          </p:txBody>
        </p:sp>
        <p:sp>
          <p:nvSpPr>
            <p:cNvPr id="236" name="Freeform 1">
              <a:extLst>
                <a:ext uri="{FF2B5EF4-FFF2-40B4-BE49-F238E27FC236}">
                  <a16:creationId xmlns:a16="http://schemas.microsoft.com/office/drawing/2014/main" id="{488DB001-6F15-4C86-B705-FD1A5B6B45C2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6446722" y="4201492"/>
              <a:ext cx="768699" cy="415499"/>
            </a:xfrm>
            <a:custGeom>
              <a:avLst/>
              <a:gdLst>
                <a:gd name="T0" fmla="*/ 4102 w 27205"/>
                <a:gd name="T1" fmla="*/ 13411 h 13597"/>
                <a:gd name="T2" fmla="*/ 4102 w 27205"/>
                <a:gd name="T3" fmla="*/ 13411 h 13597"/>
                <a:gd name="T4" fmla="*/ 936 w 27205"/>
                <a:gd name="T5" fmla="*/ 8941 h 13597"/>
                <a:gd name="T6" fmla="*/ 5222 w 27205"/>
                <a:gd name="T7" fmla="*/ 5775 h 13597"/>
                <a:gd name="T8" fmla="*/ 6898 w 27205"/>
                <a:gd name="T9" fmla="*/ 3540 h 13597"/>
                <a:gd name="T10" fmla="*/ 9693 w 27205"/>
                <a:gd name="T11" fmla="*/ 3540 h 13597"/>
                <a:gd name="T12" fmla="*/ 16025 w 27205"/>
                <a:gd name="T13" fmla="*/ 185 h 13597"/>
                <a:gd name="T14" fmla="*/ 21803 w 27205"/>
                <a:gd name="T15" fmla="*/ 4655 h 13597"/>
                <a:gd name="T16" fmla="*/ 27204 w 27205"/>
                <a:gd name="T17" fmla="*/ 9501 h 13597"/>
                <a:gd name="T18" fmla="*/ 20681 w 27205"/>
                <a:gd name="T19" fmla="*/ 13411 h 13597"/>
                <a:gd name="T20" fmla="*/ 4102 w 27205"/>
                <a:gd name="T21" fmla="*/ 13411 h 135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7205" h="13597">
                  <a:moveTo>
                    <a:pt x="4102" y="13411"/>
                  </a:moveTo>
                  <a:lnTo>
                    <a:pt x="4102" y="13411"/>
                  </a:lnTo>
                  <a:cubicBezTo>
                    <a:pt x="4102" y="13411"/>
                    <a:pt x="0" y="12296"/>
                    <a:pt x="936" y="8941"/>
                  </a:cubicBezTo>
                  <a:cubicBezTo>
                    <a:pt x="1681" y="5590"/>
                    <a:pt x="5222" y="5775"/>
                    <a:pt x="5222" y="5775"/>
                  </a:cubicBezTo>
                  <a:cubicBezTo>
                    <a:pt x="5222" y="5775"/>
                    <a:pt x="5407" y="4285"/>
                    <a:pt x="6898" y="3540"/>
                  </a:cubicBezTo>
                  <a:cubicBezTo>
                    <a:pt x="8203" y="2796"/>
                    <a:pt x="9693" y="3540"/>
                    <a:pt x="9693" y="3540"/>
                  </a:cubicBezTo>
                  <a:cubicBezTo>
                    <a:pt x="9693" y="3540"/>
                    <a:pt x="10993" y="0"/>
                    <a:pt x="16025" y="185"/>
                  </a:cubicBezTo>
                  <a:cubicBezTo>
                    <a:pt x="20497" y="375"/>
                    <a:pt x="21803" y="4655"/>
                    <a:pt x="21803" y="4655"/>
                  </a:cubicBezTo>
                  <a:cubicBezTo>
                    <a:pt x="21803" y="4655"/>
                    <a:pt x="27019" y="3910"/>
                    <a:pt x="27204" y="9501"/>
                  </a:cubicBezTo>
                  <a:cubicBezTo>
                    <a:pt x="27204" y="13596"/>
                    <a:pt x="20681" y="13411"/>
                    <a:pt x="20681" y="13411"/>
                  </a:cubicBezTo>
                  <a:cubicBezTo>
                    <a:pt x="20681" y="13411"/>
                    <a:pt x="6337" y="13411"/>
                    <a:pt x="4102" y="13411"/>
                  </a:cubicBezTo>
                </a:path>
              </a:pathLst>
            </a:custGeom>
            <a:solidFill>
              <a:schemeClr val="bg1">
                <a:lumMod val="85000"/>
              </a:schemeClr>
            </a:solidFill>
            <a:ln w="19050" cap="flat">
              <a:solidFill>
                <a:srgbClr val="C00000"/>
              </a:solidFill>
              <a:round/>
              <a:headEnd/>
              <a:tailEnd/>
            </a:ln>
            <a:effectLst/>
          </p:spPr>
          <p:txBody>
            <a:bodyPr wrap="none" lIns="121915" tIns="60959" rIns="121915" bIns="60959" anchor="ctr"/>
            <a:lstStyle/>
            <a:p>
              <a:pPr algn="ctr" defTabSz="1462273">
                <a:defRPr/>
              </a:pPr>
              <a:r>
                <a:rPr lang="en-US" sz="933" b="1" i="1" dirty="0">
                  <a:solidFill>
                    <a:srgbClr val="5F5F5F"/>
                  </a:solidFill>
                  <a:latin typeface="Arial" panose="020B0604020202020204"/>
                  <a:cs typeface="Calibri" panose="020F0502020204030204" pitchFamily="34" charset="0"/>
                </a:rPr>
                <a:t>PaaS</a:t>
              </a:r>
              <a:endParaRPr lang="en-US" sz="1467" b="1" i="1" dirty="0">
                <a:solidFill>
                  <a:srgbClr val="5F5F5F"/>
                </a:solidFill>
                <a:latin typeface="Arial" panose="020B0604020202020204"/>
                <a:cs typeface="Calibri" panose="020F0502020204030204" pitchFamily="34" charset="0"/>
              </a:endParaRPr>
            </a:p>
          </p:txBody>
        </p:sp>
        <p:grpSp>
          <p:nvGrpSpPr>
            <p:cNvPr id="237" name="Group 236">
              <a:extLst>
                <a:ext uri="{FF2B5EF4-FFF2-40B4-BE49-F238E27FC236}">
                  <a16:creationId xmlns:a16="http://schemas.microsoft.com/office/drawing/2014/main" id="{E6D2DC41-F34A-44EE-91A4-89789AF7C29B}"/>
                </a:ext>
              </a:extLst>
            </p:cNvPr>
            <p:cNvGrpSpPr/>
            <p:nvPr/>
          </p:nvGrpSpPr>
          <p:grpSpPr>
            <a:xfrm>
              <a:off x="7277416" y="4372350"/>
              <a:ext cx="4022875" cy="833978"/>
              <a:chOff x="7277416" y="4372350"/>
              <a:chExt cx="4022875" cy="833978"/>
            </a:xfrm>
          </p:grpSpPr>
          <p:sp>
            <p:nvSpPr>
              <p:cNvPr id="239" name="Rectangle 238">
                <a:extLst>
                  <a:ext uri="{FF2B5EF4-FFF2-40B4-BE49-F238E27FC236}">
                    <a16:creationId xmlns:a16="http://schemas.microsoft.com/office/drawing/2014/main" id="{6888BC08-3287-403A-99F9-025126E603AC}"/>
                  </a:ext>
                </a:extLst>
              </p:cNvPr>
              <p:cNvSpPr/>
              <p:nvPr/>
            </p:nvSpPr>
            <p:spPr>
              <a:xfrm>
                <a:off x="7277436" y="4372350"/>
                <a:ext cx="898915" cy="388901"/>
              </a:xfrm>
              <a:prstGeom prst="rect">
                <a:avLst/>
              </a:prstGeom>
              <a:solidFill>
                <a:srgbClr val="00B140"/>
              </a:solidFill>
              <a:ln>
                <a:noFill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462273">
                  <a:defRPr/>
                </a:pPr>
                <a:r>
                  <a:rPr lang="en-US" sz="1067" i="1" dirty="0">
                    <a:solidFill>
                      <a:srgbClr val="FFFFFF"/>
                    </a:solidFill>
                    <a:latin typeface="Arial" panose="020B0604020202020204"/>
                    <a:cs typeface="Calibri" panose="020F0502020204030204" pitchFamily="34" charset="0"/>
                  </a:rPr>
                  <a:t>UX</a:t>
                </a:r>
              </a:p>
            </p:txBody>
          </p:sp>
          <p:sp>
            <p:nvSpPr>
              <p:cNvPr id="240" name="Rectangle 239">
                <a:extLst>
                  <a:ext uri="{FF2B5EF4-FFF2-40B4-BE49-F238E27FC236}">
                    <a16:creationId xmlns:a16="http://schemas.microsoft.com/office/drawing/2014/main" id="{4CDD09A0-78FE-4BAE-A9B0-29EA5193962B}"/>
                  </a:ext>
                </a:extLst>
              </p:cNvPr>
              <p:cNvSpPr/>
              <p:nvPr/>
            </p:nvSpPr>
            <p:spPr>
              <a:xfrm>
                <a:off x="7277416" y="4825694"/>
                <a:ext cx="899783" cy="370057"/>
              </a:xfrm>
              <a:prstGeom prst="rect">
                <a:avLst/>
              </a:prstGeom>
              <a:solidFill>
                <a:srgbClr val="00B140"/>
              </a:solidFill>
              <a:ln>
                <a:noFill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1462273">
                  <a:defRPr/>
                </a:pPr>
                <a:r>
                  <a:rPr lang="en-US" sz="1067" i="1" dirty="0">
                    <a:solidFill>
                      <a:srgbClr val="FFFFFF"/>
                    </a:solidFill>
                    <a:latin typeface="Arial" panose="020B0604020202020204"/>
                    <a:cs typeface="Calibri" panose="020F0502020204030204" pitchFamily="34" charset="0"/>
                  </a:rPr>
                  <a:t>Logging</a:t>
                </a:r>
              </a:p>
            </p:txBody>
          </p:sp>
          <p:sp>
            <p:nvSpPr>
              <p:cNvPr id="241" name="Rectangle 240">
                <a:extLst>
                  <a:ext uri="{FF2B5EF4-FFF2-40B4-BE49-F238E27FC236}">
                    <a16:creationId xmlns:a16="http://schemas.microsoft.com/office/drawing/2014/main" id="{FBE325B6-B5D8-404F-B390-34087E0E0C42}"/>
                  </a:ext>
                </a:extLst>
              </p:cNvPr>
              <p:cNvSpPr/>
              <p:nvPr/>
            </p:nvSpPr>
            <p:spPr>
              <a:xfrm>
                <a:off x="8235915" y="4372350"/>
                <a:ext cx="1120298" cy="387774"/>
              </a:xfrm>
              <a:prstGeom prst="rect">
                <a:avLst/>
              </a:prstGeom>
              <a:solidFill>
                <a:srgbClr val="00B140"/>
              </a:solidFill>
              <a:ln>
                <a:noFill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462273">
                  <a:defRPr/>
                </a:pPr>
                <a:r>
                  <a:rPr lang="en-US" sz="1067" i="1" dirty="0">
                    <a:solidFill>
                      <a:srgbClr val="FFFFFF"/>
                    </a:solidFill>
                    <a:latin typeface="Arial" panose="020B0604020202020204"/>
                    <a:cs typeface="Calibri" panose="020F0502020204030204" pitchFamily="34" charset="0"/>
                  </a:rPr>
                  <a:t>API</a:t>
                </a:r>
              </a:p>
            </p:txBody>
          </p:sp>
          <p:sp>
            <p:nvSpPr>
              <p:cNvPr id="242" name="Rectangle 241">
                <a:extLst>
                  <a:ext uri="{FF2B5EF4-FFF2-40B4-BE49-F238E27FC236}">
                    <a16:creationId xmlns:a16="http://schemas.microsoft.com/office/drawing/2014/main" id="{B0F24B4F-50FF-4FD8-8F99-262F67BBA47A}"/>
                  </a:ext>
                </a:extLst>
              </p:cNvPr>
              <p:cNvSpPr/>
              <p:nvPr/>
            </p:nvSpPr>
            <p:spPr>
              <a:xfrm>
                <a:off x="8250975" y="4823511"/>
                <a:ext cx="1110652" cy="376980"/>
              </a:xfrm>
              <a:prstGeom prst="rect">
                <a:avLst/>
              </a:prstGeom>
              <a:solidFill>
                <a:srgbClr val="00B140"/>
              </a:solidFill>
              <a:ln>
                <a:noFill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462273">
                  <a:defRPr/>
                </a:pPr>
                <a:r>
                  <a:rPr lang="en-US" sz="933" i="1" dirty="0">
                    <a:solidFill>
                      <a:srgbClr val="FFFFFF"/>
                    </a:solidFill>
                    <a:latin typeface="Arial" panose="020B0604020202020204"/>
                    <a:cs typeface="Calibri" panose="020F0502020204030204" pitchFamily="34" charset="0"/>
                  </a:rPr>
                  <a:t>Error Handling</a:t>
                </a:r>
              </a:p>
            </p:txBody>
          </p:sp>
          <p:sp>
            <p:nvSpPr>
              <p:cNvPr id="243" name="Rectangle 242">
                <a:extLst>
                  <a:ext uri="{FF2B5EF4-FFF2-40B4-BE49-F238E27FC236}">
                    <a16:creationId xmlns:a16="http://schemas.microsoft.com/office/drawing/2014/main" id="{0DD220D4-9D20-4922-85FA-94F623C5ADAA}"/>
                  </a:ext>
                </a:extLst>
              </p:cNvPr>
              <p:cNvSpPr/>
              <p:nvPr/>
            </p:nvSpPr>
            <p:spPr>
              <a:xfrm>
                <a:off x="9415775" y="4374967"/>
                <a:ext cx="1066026" cy="342841"/>
              </a:xfrm>
              <a:prstGeom prst="rect">
                <a:avLst/>
              </a:prstGeom>
              <a:solidFill>
                <a:srgbClr val="00B140"/>
              </a:solidFill>
              <a:ln>
                <a:noFill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462273">
                  <a:defRPr/>
                </a:pPr>
                <a:r>
                  <a:rPr lang="en-US" sz="1067" i="1" dirty="0">
                    <a:solidFill>
                      <a:srgbClr val="FFFFFF"/>
                    </a:solidFill>
                    <a:latin typeface="Arial" panose="020B0604020202020204"/>
                    <a:cs typeface="Calibri" panose="020F0502020204030204" pitchFamily="34" charset="0"/>
                  </a:rPr>
                  <a:t>Security</a:t>
                </a:r>
              </a:p>
            </p:txBody>
          </p:sp>
          <p:sp>
            <p:nvSpPr>
              <p:cNvPr id="244" name="Rectangle 243">
                <a:extLst>
                  <a:ext uri="{FF2B5EF4-FFF2-40B4-BE49-F238E27FC236}">
                    <a16:creationId xmlns:a16="http://schemas.microsoft.com/office/drawing/2014/main" id="{C7A3AF41-ED14-4662-B071-B8C46768BB31}"/>
                  </a:ext>
                </a:extLst>
              </p:cNvPr>
              <p:cNvSpPr/>
              <p:nvPr/>
            </p:nvSpPr>
            <p:spPr>
              <a:xfrm>
                <a:off x="9416916" y="4834713"/>
                <a:ext cx="1135284" cy="361038"/>
              </a:xfrm>
              <a:prstGeom prst="rect">
                <a:avLst/>
              </a:prstGeom>
              <a:solidFill>
                <a:srgbClr val="00B140"/>
              </a:solidFill>
              <a:ln>
                <a:noFill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462273">
                  <a:defRPr/>
                </a:pPr>
                <a:r>
                  <a:rPr lang="en-US" sz="933" i="1" dirty="0">
                    <a:solidFill>
                      <a:srgbClr val="FFFFFF"/>
                    </a:solidFill>
                    <a:latin typeface="Arial" panose="020B0604020202020204"/>
                    <a:cs typeface="Calibri" panose="020F0502020204030204" pitchFamily="34" charset="0"/>
                  </a:rPr>
                  <a:t>DevSecOps</a:t>
                </a:r>
              </a:p>
            </p:txBody>
          </p:sp>
          <p:sp>
            <p:nvSpPr>
              <p:cNvPr id="245" name="Rectangle 244">
                <a:extLst>
                  <a:ext uri="{FF2B5EF4-FFF2-40B4-BE49-F238E27FC236}">
                    <a16:creationId xmlns:a16="http://schemas.microsoft.com/office/drawing/2014/main" id="{135B9C83-C789-4841-8058-7FF5640158C5}"/>
                  </a:ext>
                </a:extLst>
              </p:cNvPr>
              <p:cNvSpPr/>
              <p:nvPr/>
            </p:nvSpPr>
            <p:spPr>
              <a:xfrm>
                <a:off x="10595637" y="4372648"/>
                <a:ext cx="704654" cy="833680"/>
              </a:xfrm>
              <a:prstGeom prst="rect">
                <a:avLst/>
              </a:prstGeom>
              <a:solidFill>
                <a:srgbClr val="00B140"/>
              </a:solidFill>
              <a:ln>
                <a:noFill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462273">
                  <a:defRPr/>
                </a:pPr>
                <a:r>
                  <a:rPr lang="en-US" sz="933" i="1" dirty="0">
                    <a:solidFill>
                      <a:srgbClr val="FFFFFF"/>
                    </a:solidFill>
                    <a:latin typeface="Arial" panose="020B0604020202020204"/>
                    <a:cs typeface="Calibri" panose="020F0502020204030204" pitchFamily="34" charset="0"/>
                  </a:rPr>
                  <a:t>Cloud</a:t>
                </a:r>
              </a:p>
            </p:txBody>
          </p:sp>
        </p:grpSp>
        <p:sp>
          <p:nvSpPr>
            <p:cNvPr id="238" name="Rectangle 237">
              <a:extLst>
                <a:ext uri="{FF2B5EF4-FFF2-40B4-BE49-F238E27FC236}">
                  <a16:creationId xmlns:a16="http://schemas.microsoft.com/office/drawing/2014/main" id="{ABCAE118-FF22-4CB4-B808-505F163CBD20}"/>
                </a:ext>
              </a:extLst>
            </p:cNvPr>
            <p:cNvSpPr/>
            <p:nvPr/>
          </p:nvSpPr>
          <p:spPr>
            <a:xfrm>
              <a:off x="7215421" y="5282532"/>
              <a:ext cx="4033215" cy="254135"/>
            </a:xfrm>
            <a:prstGeom prst="rect">
              <a:avLst/>
            </a:prstGeom>
            <a:solidFill>
              <a:srgbClr val="00B140"/>
            </a:solidFill>
            <a:ln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1462273">
                <a:defRPr/>
              </a:pPr>
              <a:r>
                <a:rPr lang="en-US" sz="1067" i="1" dirty="0">
                  <a:solidFill>
                    <a:srgbClr val="FFFFFF"/>
                  </a:solidFill>
                  <a:latin typeface="Arial" panose="020B0604020202020204"/>
                  <a:cs typeface="Calibri" panose="020F0502020204030204" pitchFamily="34" charset="0"/>
                </a:rPr>
                <a:t>Support Platforms</a:t>
              </a:r>
            </a:p>
          </p:txBody>
        </p:sp>
      </p:grpSp>
      <p:sp>
        <p:nvSpPr>
          <p:cNvPr id="193" name="TextBox 192">
            <a:extLst>
              <a:ext uri="{FF2B5EF4-FFF2-40B4-BE49-F238E27FC236}">
                <a16:creationId xmlns:a16="http://schemas.microsoft.com/office/drawing/2014/main" id="{6CFFD8B1-4885-44AE-978A-6BC5D5F5FF18}"/>
              </a:ext>
            </a:extLst>
          </p:cNvPr>
          <p:cNvSpPr txBox="1"/>
          <p:nvPr/>
        </p:nvSpPr>
        <p:spPr>
          <a:xfrm>
            <a:off x="9025940" y="2838178"/>
            <a:ext cx="2604624" cy="318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462273">
              <a:defRPr/>
            </a:pPr>
            <a:r>
              <a:rPr lang="en-US" sz="1467" i="1" dirty="0">
                <a:solidFill>
                  <a:prstClr val="white"/>
                </a:solidFill>
                <a:latin typeface="Arial" panose="020B0604020202020204"/>
                <a:cs typeface="Calibri" panose="020F0502020204030204" pitchFamily="34" charset="0"/>
              </a:rPr>
              <a:t> Analytics/Reporting Platform</a:t>
            </a:r>
          </a:p>
        </p:txBody>
      </p:sp>
      <p:sp>
        <p:nvSpPr>
          <p:cNvPr id="194" name="Rounded Rectangle 3">
            <a:extLst>
              <a:ext uri="{FF2B5EF4-FFF2-40B4-BE49-F238E27FC236}">
                <a16:creationId xmlns:a16="http://schemas.microsoft.com/office/drawing/2014/main" id="{1D8B3BCC-F2EE-4EE9-93CF-ADFF34BD5DB7}"/>
              </a:ext>
            </a:extLst>
          </p:cNvPr>
          <p:cNvSpPr/>
          <p:nvPr/>
        </p:nvSpPr>
        <p:spPr bwMode="auto">
          <a:xfrm>
            <a:off x="7278679" y="4738092"/>
            <a:ext cx="1733747" cy="1341120"/>
          </a:xfrm>
          <a:prstGeom prst="roundRect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133" b="1" dirty="0">
              <a:solidFill>
                <a:prstClr val="black"/>
              </a:solidFill>
              <a:latin typeface="Arial" panose="020B0604020202020204"/>
              <a:ea typeface="ＭＳ Ｐゴシック" pitchFamily="-12" charset="-128"/>
              <a:cs typeface="ＭＳ Ｐゴシック" pitchFamily="-12" charset="-128"/>
            </a:endParaRPr>
          </a:p>
        </p:txBody>
      </p:sp>
      <p:sp>
        <p:nvSpPr>
          <p:cNvPr id="195" name="Rounded Rectangle 4">
            <a:extLst>
              <a:ext uri="{FF2B5EF4-FFF2-40B4-BE49-F238E27FC236}">
                <a16:creationId xmlns:a16="http://schemas.microsoft.com/office/drawing/2014/main" id="{DD9F91CC-7067-4F45-BFDF-486E3847C05B}"/>
              </a:ext>
            </a:extLst>
          </p:cNvPr>
          <p:cNvSpPr/>
          <p:nvPr/>
        </p:nvSpPr>
        <p:spPr bwMode="auto">
          <a:xfrm>
            <a:off x="5479399" y="4738092"/>
            <a:ext cx="1660691" cy="1341120"/>
          </a:xfrm>
          <a:prstGeom prst="roundRect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133" b="1" dirty="0">
              <a:solidFill>
                <a:prstClr val="black"/>
              </a:solidFill>
              <a:latin typeface="Arial" panose="020B0604020202020204"/>
              <a:ea typeface="ＭＳ Ｐゴシック" pitchFamily="-12" charset="-128"/>
              <a:cs typeface="ＭＳ Ｐゴシック" pitchFamily="-12" charset="-128"/>
            </a:endParaRPr>
          </a:p>
        </p:txBody>
      </p:sp>
      <p:sp>
        <p:nvSpPr>
          <p:cNvPr id="196" name="Rounded Rectangle 13">
            <a:extLst>
              <a:ext uri="{FF2B5EF4-FFF2-40B4-BE49-F238E27FC236}">
                <a16:creationId xmlns:a16="http://schemas.microsoft.com/office/drawing/2014/main" id="{F9399CC4-BB5A-4EF4-A626-AF65DFDB092A}"/>
              </a:ext>
            </a:extLst>
          </p:cNvPr>
          <p:cNvSpPr/>
          <p:nvPr/>
        </p:nvSpPr>
        <p:spPr bwMode="auto">
          <a:xfrm>
            <a:off x="3610413" y="4738092"/>
            <a:ext cx="1567159" cy="1341120"/>
          </a:xfrm>
          <a:prstGeom prst="roundRect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133" b="1" dirty="0">
              <a:solidFill>
                <a:prstClr val="black"/>
              </a:solidFill>
              <a:latin typeface="Arial" panose="020B0604020202020204"/>
              <a:ea typeface="ＭＳ Ｐゴシック" pitchFamily="-12" charset="-128"/>
              <a:cs typeface="ＭＳ Ｐゴシック" pitchFamily="-12" charset="-128"/>
            </a:endParaRPr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8496C867-7CAE-4DFF-868E-FA33659CC910}"/>
              </a:ext>
            </a:extLst>
          </p:cNvPr>
          <p:cNvSpPr txBox="1"/>
          <p:nvPr/>
        </p:nvSpPr>
        <p:spPr>
          <a:xfrm>
            <a:off x="5504358" y="4779950"/>
            <a:ext cx="1603148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462273">
              <a:defRPr/>
            </a:pPr>
            <a:r>
              <a:rPr lang="en-US" sz="1333" b="1" i="1" dirty="0">
                <a:solidFill>
                  <a:prstClr val="black"/>
                </a:solidFill>
                <a:latin typeface="Arial" panose="020B0604020202020204"/>
              </a:rPr>
              <a:t>Database</a:t>
            </a:r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3A2111D9-1CA3-4C2F-AC8C-A669A2F2596B}"/>
              </a:ext>
            </a:extLst>
          </p:cNvPr>
          <p:cNvSpPr txBox="1"/>
          <p:nvPr/>
        </p:nvSpPr>
        <p:spPr>
          <a:xfrm>
            <a:off x="3751836" y="4779950"/>
            <a:ext cx="1281395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462273">
              <a:defRPr/>
            </a:pPr>
            <a:r>
              <a:rPr lang="en-US" sz="1333" b="1" i="1" dirty="0">
                <a:solidFill>
                  <a:prstClr val="black"/>
                </a:solidFill>
                <a:latin typeface="Arial" panose="020B0604020202020204"/>
              </a:rPr>
              <a:t>DevOps</a:t>
            </a: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5304BB7B-93A8-4407-A16E-065662ABD452}"/>
              </a:ext>
            </a:extLst>
          </p:cNvPr>
          <p:cNvSpPr txBox="1"/>
          <p:nvPr/>
        </p:nvSpPr>
        <p:spPr>
          <a:xfrm>
            <a:off x="7278679" y="4719070"/>
            <a:ext cx="1751612" cy="502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462273">
              <a:defRPr/>
            </a:pPr>
            <a:r>
              <a:rPr lang="en-US" sz="1333" b="1" i="1" dirty="0">
                <a:solidFill>
                  <a:prstClr val="black"/>
                </a:solidFill>
                <a:latin typeface="Arial" panose="020B0604020202020204"/>
              </a:rPr>
              <a:t>Languages &amp; </a:t>
            </a:r>
          </a:p>
          <a:p>
            <a:pPr algn="ctr" defTabSz="1462273">
              <a:defRPr/>
            </a:pPr>
            <a:r>
              <a:rPr lang="en-US" sz="1333" b="1" i="1" dirty="0">
                <a:solidFill>
                  <a:prstClr val="black"/>
                </a:solidFill>
                <a:latin typeface="Arial" panose="020B0604020202020204"/>
              </a:rPr>
              <a:t>Frameworks</a:t>
            </a:r>
          </a:p>
        </p:txBody>
      </p:sp>
      <p:pic>
        <p:nvPicPr>
          <p:cNvPr id="200" name="Picture 199">
            <a:extLst>
              <a:ext uri="{FF2B5EF4-FFF2-40B4-BE49-F238E27FC236}">
                <a16:creationId xmlns:a16="http://schemas.microsoft.com/office/drawing/2014/main" id="{6A60EA34-C0B7-488F-9969-077BBA080CA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1611" y="5162559"/>
            <a:ext cx="666468" cy="331000"/>
          </a:xfrm>
          <a:prstGeom prst="rect">
            <a:avLst/>
          </a:prstGeom>
        </p:spPr>
      </p:pic>
      <p:pic>
        <p:nvPicPr>
          <p:cNvPr id="201" name="Picture 200">
            <a:extLst>
              <a:ext uri="{FF2B5EF4-FFF2-40B4-BE49-F238E27FC236}">
                <a16:creationId xmlns:a16="http://schemas.microsoft.com/office/drawing/2014/main" id="{382A0D68-040B-473B-B93A-DA936C40F70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5415" y="5286663"/>
            <a:ext cx="623256" cy="192671"/>
          </a:xfrm>
          <a:prstGeom prst="rect">
            <a:avLst/>
          </a:prstGeom>
        </p:spPr>
      </p:pic>
      <p:pic>
        <p:nvPicPr>
          <p:cNvPr id="202" name="Picture 2" descr="Image result for Node JS transparent logo">
            <a:extLst>
              <a:ext uri="{FF2B5EF4-FFF2-40B4-BE49-F238E27FC236}">
                <a16:creationId xmlns:a16="http://schemas.microsoft.com/office/drawing/2014/main" id="{FD220275-F2A2-4262-83C4-C1858AF7EF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9524" y="5681977"/>
            <a:ext cx="468701" cy="285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3" name="Picture 202">
            <a:extLst>
              <a:ext uri="{FF2B5EF4-FFF2-40B4-BE49-F238E27FC236}">
                <a16:creationId xmlns:a16="http://schemas.microsoft.com/office/drawing/2014/main" id="{00E94C62-E5EE-4842-8019-9F517FD6ECE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1312" y="5577777"/>
            <a:ext cx="319665" cy="317523"/>
          </a:xfrm>
          <a:prstGeom prst="rect">
            <a:avLst/>
          </a:prstGeom>
        </p:spPr>
      </p:pic>
      <p:grpSp>
        <p:nvGrpSpPr>
          <p:cNvPr id="204" name="Group 203">
            <a:extLst>
              <a:ext uri="{FF2B5EF4-FFF2-40B4-BE49-F238E27FC236}">
                <a16:creationId xmlns:a16="http://schemas.microsoft.com/office/drawing/2014/main" id="{15701C31-A8F6-49F1-9BDE-2B2BA6C53035}"/>
              </a:ext>
            </a:extLst>
          </p:cNvPr>
          <p:cNvGrpSpPr/>
          <p:nvPr/>
        </p:nvGrpSpPr>
        <p:grpSpPr>
          <a:xfrm>
            <a:off x="4494975" y="5123501"/>
            <a:ext cx="597056" cy="463851"/>
            <a:chOff x="4114303" y="6506233"/>
            <a:chExt cx="713287" cy="557891"/>
          </a:xfrm>
        </p:grpSpPr>
        <p:pic>
          <p:nvPicPr>
            <p:cNvPr id="233" name="Picture 232">
              <a:extLst>
                <a:ext uri="{FF2B5EF4-FFF2-40B4-BE49-F238E27FC236}">
                  <a16:creationId xmlns:a16="http://schemas.microsoft.com/office/drawing/2014/main" id="{2EE686E5-4281-4E2D-8FF5-A4C57F8BE4A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29259" y="6506233"/>
              <a:ext cx="281620" cy="281620"/>
            </a:xfrm>
            <a:prstGeom prst="rect">
              <a:avLst/>
            </a:prstGeom>
          </p:spPr>
        </p:pic>
        <p:sp>
          <p:nvSpPr>
            <p:cNvPr id="234" name="TextBox 233">
              <a:extLst>
                <a:ext uri="{FF2B5EF4-FFF2-40B4-BE49-F238E27FC236}">
                  <a16:creationId xmlns:a16="http://schemas.microsoft.com/office/drawing/2014/main" id="{ED8CA22B-EAF9-4D77-9579-ED00C7AF6D63}"/>
                </a:ext>
              </a:extLst>
            </p:cNvPr>
            <p:cNvSpPr txBox="1"/>
            <p:nvPr/>
          </p:nvSpPr>
          <p:spPr>
            <a:xfrm>
              <a:off x="4114303" y="6805001"/>
              <a:ext cx="713287" cy="2591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1462273">
                <a:defRPr/>
              </a:pPr>
              <a:r>
                <a:rPr lang="en-US" sz="800" dirty="0">
                  <a:solidFill>
                    <a:prstClr val="black"/>
                  </a:solidFill>
                  <a:latin typeface="Arial" panose="020B0604020202020204"/>
                </a:rPr>
                <a:t>GitHub</a:t>
              </a:r>
            </a:p>
          </p:txBody>
        </p:sp>
      </p:grpSp>
      <p:sp>
        <p:nvSpPr>
          <p:cNvPr id="205" name="Rounded Rectangle 5">
            <a:extLst>
              <a:ext uri="{FF2B5EF4-FFF2-40B4-BE49-F238E27FC236}">
                <a16:creationId xmlns:a16="http://schemas.microsoft.com/office/drawing/2014/main" id="{0651CBE1-8B56-4C4F-BD36-CF7BA0FD3113}"/>
              </a:ext>
            </a:extLst>
          </p:cNvPr>
          <p:cNvSpPr/>
          <p:nvPr/>
        </p:nvSpPr>
        <p:spPr bwMode="auto">
          <a:xfrm>
            <a:off x="9139992" y="4738092"/>
            <a:ext cx="1699515" cy="1341120"/>
          </a:xfrm>
          <a:prstGeom prst="roundRect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133" b="1" dirty="0">
              <a:solidFill>
                <a:prstClr val="black"/>
              </a:solidFill>
              <a:latin typeface="Arial" panose="020B0604020202020204"/>
              <a:ea typeface="ＭＳ Ｐゴシック" pitchFamily="-12" charset="-128"/>
              <a:cs typeface="ＭＳ Ｐゴシック" pitchFamily="-12" charset="-128"/>
            </a:endParaRPr>
          </a:p>
        </p:txBody>
      </p:sp>
      <p:sp>
        <p:nvSpPr>
          <p:cNvPr id="206" name="TextBox 205">
            <a:extLst>
              <a:ext uri="{FF2B5EF4-FFF2-40B4-BE49-F238E27FC236}">
                <a16:creationId xmlns:a16="http://schemas.microsoft.com/office/drawing/2014/main" id="{1C889416-33C8-4DAF-822C-8CFB24D0FE7E}"/>
              </a:ext>
            </a:extLst>
          </p:cNvPr>
          <p:cNvSpPr txBox="1"/>
          <p:nvPr/>
        </p:nvSpPr>
        <p:spPr>
          <a:xfrm>
            <a:off x="9151011" y="4779950"/>
            <a:ext cx="1655909" cy="297454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spAutoFit/>
          </a:bodyPr>
          <a:lstStyle/>
          <a:p>
            <a:pPr algn="ctr" defTabSz="1462273">
              <a:defRPr/>
            </a:pPr>
            <a:r>
              <a:rPr lang="en-US" sz="1333" b="1" i="1" dirty="0">
                <a:solidFill>
                  <a:prstClr val="black"/>
                </a:solidFill>
                <a:latin typeface="Arial" panose="020B0604020202020204"/>
              </a:rPr>
              <a:t>Hosting Platform</a:t>
            </a:r>
          </a:p>
        </p:txBody>
      </p:sp>
      <p:pic>
        <p:nvPicPr>
          <p:cNvPr id="207" name="Picture 206">
            <a:extLst>
              <a:ext uri="{FF2B5EF4-FFF2-40B4-BE49-F238E27FC236}">
                <a16:creationId xmlns:a16="http://schemas.microsoft.com/office/drawing/2014/main" id="{F9D67406-B49C-4232-B232-849695240B0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9338" y="5162557"/>
            <a:ext cx="418063" cy="360120"/>
          </a:xfrm>
          <a:prstGeom prst="rect">
            <a:avLst/>
          </a:prstGeom>
          <a:ln>
            <a:noFill/>
            <a:prstDash val="sysDash"/>
          </a:ln>
        </p:spPr>
      </p:pic>
      <p:pic>
        <p:nvPicPr>
          <p:cNvPr id="208" name="Picture 207">
            <a:extLst>
              <a:ext uri="{FF2B5EF4-FFF2-40B4-BE49-F238E27FC236}">
                <a16:creationId xmlns:a16="http://schemas.microsoft.com/office/drawing/2014/main" id="{A22A5FD7-DDD3-4A51-8FA4-8DA0E51D59B0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1175" y="5337201"/>
            <a:ext cx="736575" cy="418783"/>
          </a:xfrm>
          <a:prstGeom prst="rect">
            <a:avLst/>
          </a:prstGeom>
          <a:ln>
            <a:noFill/>
            <a:prstDash val="sysDash"/>
          </a:ln>
        </p:spPr>
      </p:pic>
      <p:grpSp>
        <p:nvGrpSpPr>
          <p:cNvPr id="209" name="Group 208">
            <a:extLst>
              <a:ext uri="{FF2B5EF4-FFF2-40B4-BE49-F238E27FC236}">
                <a16:creationId xmlns:a16="http://schemas.microsoft.com/office/drawing/2014/main" id="{17BF6714-411B-4B5A-B945-BDB728FB6B86}"/>
              </a:ext>
            </a:extLst>
          </p:cNvPr>
          <p:cNvGrpSpPr/>
          <p:nvPr/>
        </p:nvGrpSpPr>
        <p:grpSpPr>
          <a:xfrm>
            <a:off x="9012426" y="3130356"/>
            <a:ext cx="2730809" cy="1306600"/>
            <a:chOff x="10667999" y="3686304"/>
            <a:chExt cx="3262428" cy="1571496"/>
          </a:xfrm>
        </p:grpSpPr>
        <p:grpSp>
          <p:nvGrpSpPr>
            <p:cNvPr id="223" name="Group 222">
              <a:extLst>
                <a:ext uri="{FF2B5EF4-FFF2-40B4-BE49-F238E27FC236}">
                  <a16:creationId xmlns:a16="http://schemas.microsoft.com/office/drawing/2014/main" id="{79B44BB2-271B-4266-BCBE-817AC8CFE539}"/>
                </a:ext>
              </a:extLst>
            </p:cNvPr>
            <p:cNvGrpSpPr/>
            <p:nvPr/>
          </p:nvGrpSpPr>
          <p:grpSpPr>
            <a:xfrm>
              <a:off x="10667999" y="3686304"/>
              <a:ext cx="3262428" cy="1571496"/>
              <a:chOff x="10515599" y="3686304"/>
              <a:chExt cx="3262428" cy="1571496"/>
            </a:xfrm>
          </p:grpSpPr>
          <p:grpSp>
            <p:nvGrpSpPr>
              <p:cNvPr id="226" name="Group 225">
                <a:extLst>
                  <a:ext uri="{FF2B5EF4-FFF2-40B4-BE49-F238E27FC236}">
                    <a16:creationId xmlns:a16="http://schemas.microsoft.com/office/drawing/2014/main" id="{51413B1E-E25C-4DBB-A5D3-A4651085F761}"/>
                  </a:ext>
                </a:extLst>
              </p:cNvPr>
              <p:cNvGrpSpPr/>
              <p:nvPr/>
            </p:nvGrpSpPr>
            <p:grpSpPr>
              <a:xfrm>
                <a:off x="10515599" y="3686304"/>
                <a:ext cx="3262428" cy="1571496"/>
                <a:chOff x="6395400" y="4142409"/>
                <a:chExt cx="3545845" cy="1571496"/>
              </a:xfrm>
            </p:grpSpPr>
            <p:sp>
              <p:nvSpPr>
                <p:cNvPr id="228" name="Rectangle: Rounded Corners 156">
                  <a:extLst>
                    <a:ext uri="{FF2B5EF4-FFF2-40B4-BE49-F238E27FC236}">
                      <a16:creationId xmlns:a16="http://schemas.microsoft.com/office/drawing/2014/main" id="{C0C1E776-ADF5-4351-B949-17C684677318}"/>
                    </a:ext>
                  </a:extLst>
                </p:cNvPr>
                <p:cNvSpPr/>
                <p:nvPr/>
              </p:nvSpPr>
              <p:spPr>
                <a:xfrm flipH="1">
                  <a:off x="6395400" y="4142409"/>
                  <a:ext cx="3545845" cy="1571496"/>
                </a:xfrm>
                <a:prstGeom prst="round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462273">
                    <a:defRPr/>
                  </a:pPr>
                  <a:endParaRPr lang="en-US" sz="2133" i="1" dirty="0">
                    <a:solidFill>
                      <a:prstClr val="white"/>
                    </a:solidFill>
                    <a:latin typeface="Arial" panose="020B0604020202020204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29" name="Freeform 1">
                  <a:extLst>
                    <a:ext uri="{FF2B5EF4-FFF2-40B4-BE49-F238E27FC236}">
                      <a16:creationId xmlns:a16="http://schemas.microsoft.com/office/drawing/2014/main" id="{00CD56D9-C734-468B-9B91-6FD2169E5E9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6491483" y="4213697"/>
                  <a:ext cx="706448" cy="388900"/>
                </a:xfrm>
                <a:custGeom>
                  <a:avLst/>
                  <a:gdLst>
                    <a:gd name="T0" fmla="*/ 4102 w 27205"/>
                    <a:gd name="T1" fmla="*/ 13411 h 13597"/>
                    <a:gd name="T2" fmla="*/ 4102 w 27205"/>
                    <a:gd name="T3" fmla="*/ 13411 h 13597"/>
                    <a:gd name="T4" fmla="*/ 936 w 27205"/>
                    <a:gd name="T5" fmla="*/ 8941 h 13597"/>
                    <a:gd name="T6" fmla="*/ 5222 w 27205"/>
                    <a:gd name="T7" fmla="*/ 5775 h 13597"/>
                    <a:gd name="T8" fmla="*/ 6898 w 27205"/>
                    <a:gd name="T9" fmla="*/ 3540 h 13597"/>
                    <a:gd name="T10" fmla="*/ 9693 w 27205"/>
                    <a:gd name="T11" fmla="*/ 3540 h 13597"/>
                    <a:gd name="T12" fmla="*/ 16025 w 27205"/>
                    <a:gd name="T13" fmla="*/ 185 h 13597"/>
                    <a:gd name="T14" fmla="*/ 21803 w 27205"/>
                    <a:gd name="T15" fmla="*/ 4655 h 13597"/>
                    <a:gd name="T16" fmla="*/ 27204 w 27205"/>
                    <a:gd name="T17" fmla="*/ 9501 h 13597"/>
                    <a:gd name="T18" fmla="*/ 20681 w 27205"/>
                    <a:gd name="T19" fmla="*/ 13411 h 13597"/>
                    <a:gd name="T20" fmla="*/ 4102 w 27205"/>
                    <a:gd name="T21" fmla="*/ 13411 h 135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7205" h="13597">
                      <a:moveTo>
                        <a:pt x="4102" y="13411"/>
                      </a:moveTo>
                      <a:lnTo>
                        <a:pt x="4102" y="13411"/>
                      </a:lnTo>
                      <a:cubicBezTo>
                        <a:pt x="4102" y="13411"/>
                        <a:pt x="0" y="12296"/>
                        <a:pt x="936" y="8941"/>
                      </a:cubicBezTo>
                      <a:cubicBezTo>
                        <a:pt x="1681" y="5590"/>
                        <a:pt x="5222" y="5775"/>
                        <a:pt x="5222" y="5775"/>
                      </a:cubicBezTo>
                      <a:cubicBezTo>
                        <a:pt x="5222" y="5775"/>
                        <a:pt x="5407" y="4285"/>
                        <a:pt x="6898" y="3540"/>
                      </a:cubicBezTo>
                      <a:cubicBezTo>
                        <a:pt x="8203" y="2796"/>
                        <a:pt x="9693" y="3540"/>
                        <a:pt x="9693" y="3540"/>
                      </a:cubicBezTo>
                      <a:cubicBezTo>
                        <a:pt x="9693" y="3540"/>
                        <a:pt x="10993" y="0"/>
                        <a:pt x="16025" y="185"/>
                      </a:cubicBezTo>
                      <a:cubicBezTo>
                        <a:pt x="20497" y="375"/>
                        <a:pt x="21803" y="4655"/>
                        <a:pt x="21803" y="4655"/>
                      </a:cubicBezTo>
                      <a:cubicBezTo>
                        <a:pt x="21803" y="4655"/>
                        <a:pt x="27019" y="3910"/>
                        <a:pt x="27204" y="9501"/>
                      </a:cubicBezTo>
                      <a:cubicBezTo>
                        <a:pt x="27204" y="13596"/>
                        <a:pt x="20681" y="13411"/>
                        <a:pt x="20681" y="13411"/>
                      </a:cubicBezTo>
                      <a:cubicBezTo>
                        <a:pt x="20681" y="13411"/>
                        <a:pt x="6337" y="13411"/>
                        <a:pt x="4102" y="13411"/>
                      </a:cubicBezTo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w="19050" cap="flat">
                  <a:solidFill>
                    <a:srgbClr val="C00000"/>
                  </a:solidFill>
                  <a:round/>
                  <a:headEnd/>
                  <a:tailEnd/>
                </a:ln>
                <a:effectLst/>
              </p:spPr>
              <p:txBody>
                <a:bodyPr wrap="none" lIns="121915" tIns="60959" rIns="121915" bIns="60959" anchor="ctr"/>
                <a:lstStyle/>
                <a:p>
                  <a:pPr algn="ctr" defTabSz="1462273">
                    <a:defRPr/>
                  </a:pPr>
                  <a:r>
                    <a:rPr lang="en-US" sz="933" b="1" i="1" dirty="0">
                      <a:solidFill>
                        <a:srgbClr val="5F5F5F"/>
                      </a:solidFill>
                      <a:latin typeface="Arial" panose="020B0604020202020204"/>
                      <a:cs typeface="Calibri" panose="020F0502020204030204" pitchFamily="34" charset="0"/>
                    </a:rPr>
                    <a:t>PaaS</a:t>
                  </a:r>
                </a:p>
              </p:txBody>
            </p:sp>
            <p:grpSp>
              <p:nvGrpSpPr>
                <p:cNvPr id="230" name="Group 229">
                  <a:extLst>
                    <a:ext uri="{FF2B5EF4-FFF2-40B4-BE49-F238E27FC236}">
                      <a16:creationId xmlns:a16="http://schemas.microsoft.com/office/drawing/2014/main" id="{4064AAB1-AA87-4BDE-98C8-D7A0F17C2BAA}"/>
                    </a:ext>
                  </a:extLst>
                </p:cNvPr>
                <p:cNvGrpSpPr/>
                <p:nvPr/>
              </p:nvGrpSpPr>
              <p:grpSpPr>
                <a:xfrm>
                  <a:off x="7133284" y="4613387"/>
                  <a:ext cx="2687414" cy="546239"/>
                  <a:chOff x="7133284" y="4613387"/>
                  <a:chExt cx="2687414" cy="546239"/>
                </a:xfrm>
              </p:grpSpPr>
              <p:sp>
                <p:nvSpPr>
                  <p:cNvPr id="231" name="Rectangle 230">
                    <a:extLst>
                      <a:ext uri="{FF2B5EF4-FFF2-40B4-BE49-F238E27FC236}">
                        <a16:creationId xmlns:a16="http://schemas.microsoft.com/office/drawing/2014/main" id="{3B3C5E38-1036-42D4-9645-92F119CE4306}"/>
                      </a:ext>
                    </a:extLst>
                  </p:cNvPr>
                  <p:cNvSpPr/>
                  <p:nvPr/>
                </p:nvSpPr>
                <p:spPr>
                  <a:xfrm>
                    <a:off x="7133284" y="4613387"/>
                    <a:ext cx="2687411" cy="305024"/>
                  </a:xfrm>
                  <a:prstGeom prst="rect">
                    <a:avLst/>
                  </a:prstGeom>
                  <a:solidFill>
                    <a:srgbClr val="00B140"/>
                  </a:solidFill>
                  <a:ln>
                    <a:noFill/>
                  </a:ln>
                </p:spPr>
                <p:style>
                  <a:lnRef idx="1">
                    <a:schemeClr val="accent5"/>
                  </a:lnRef>
                  <a:fillRef idx="2">
                    <a:schemeClr val="accent5"/>
                  </a:fillRef>
                  <a:effectRef idx="1">
                    <a:schemeClr val="accent5"/>
                  </a:effectRef>
                  <a:fontRef idx="minor">
                    <a:schemeClr val="dk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462273">
                      <a:defRPr/>
                    </a:pPr>
                    <a:r>
                      <a:rPr lang="en-US" sz="1067" i="1" dirty="0">
                        <a:solidFill>
                          <a:srgbClr val="FFFFFF"/>
                        </a:solidFill>
                        <a:latin typeface="Arial" panose="020B0604020202020204"/>
                        <a:cs typeface="Calibri" panose="020F0502020204030204" pitchFamily="34" charset="0"/>
                      </a:rPr>
                      <a:t>Reporting &amp; Dashboards</a:t>
                    </a:r>
                  </a:p>
                </p:txBody>
              </p:sp>
              <p:sp>
                <p:nvSpPr>
                  <p:cNvPr id="232" name="Rectangle 231">
                    <a:extLst>
                      <a:ext uri="{FF2B5EF4-FFF2-40B4-BE49-F238E27FC236}">
                        <a16:creationId xmlns:a16="http://schemas.microsoft.com/office/drawing/2014/main" id="{8318A16D-0B7E-4292-9E8C-CE284D1AEB73}"/>
                      </a:ext>
                    </a:extLst>
                  </p:cNvPr>
                  <p:cNvSpPr/>
                  <p:nvPr/>
                </p:nvSpPr>
                <p:spPr>
                  <a:xfrm>
                    <a:off x="7133284" y="4941606"/>
                    <a:ext cx="2687414" cy="218020"/>
                  </a:xfrm>
                  <a:prstGeom prst="rect">
                    <a:avLst/>
                  </a:prstGeom>
                  <a:solidFill>
                    <a:srgbClr val="00B140"/>
                  </a:solidFill>
                  <a:ln>
                    <a:noFill/>
                  </a:ln>
                </p:spPr>
                <p:style>
                  <a:lnRef idx="1">
                    <a:schemeClr val="accent5"/>
                  </a:lnRef>
                  <a:fillRef idx="2">
                    <a:schemeClr val="accent5"/>
                  </a:fillRef>
                  <a:effectRef idx="1">
                    <a:schemeClr val="accent5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 defTabSz="1462273">
                      <a:defRPr/>
                    </a:pPr>
                    <a:r>
                      <a:rPr lang="en-US" sz="1067" i="1" dirty="0">
                        <a:solidFill>
                          <a:srgbClr val="FFFFFF"/>
                        </a:solidFill>
                        <a:latin typeface="Arial" panose="020B0604020202020204"/>
                        <a:cs typeface="Calibri" panose="020F0502020204030204" pitchFamily="34" charset="0"/>
                      </a:rPr>
                      <a:t>ML &amp; AI</a:t>
                    </a:r>
                    <a:endParaRPr lang="en-US" sz="400" i="1" dirty="0">
                      <a:solidFill>
                        <a:srgbClr val="FFFFFF"/>
                      </a:solidFill>
                      <a:latin typeface="Arial" panose="020B0604020202020204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227" name="Rectangle 226">
                <a:extLst>
                  <a:ext uri="{FF2B5EF4-FFF2-40B4-BE49-F238E27FC236}">
                    <a16:creationId xmlns:a16="http://schemas.microsoft.com/office/drawing/2014/main" id="{D1DDB2E4-F0B7-4F58-95D7-FC1C480965FD}"/>
                  </a:ext>
                </a:extLst>
              </p:cNvPr>
              <p:cNvSpPr/>
              <p:nvPr/>
            </p:nvSpPr>
            <p:spPr>
              <a:xfrm>
                <a:off x="11194505" y="4803082"/>
                <a:ext cx="854117" cy="274776"/>
              </a:xfrm>
              <a:prstGeom prst="rect">
                <a:avLst/>
              </a:prstGeom>
              <a:solidFill>
                <a:srgbClr val="00B140"/>
              </a:solidFill>
              <a:ln>
                <a:noFill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1462273">
                  <a:defRPr/>
                </a:pPr>
                <a:r>
                  <a:rPr lang="en-US" sz="933" i="1" dirty="0">
                    <a:solidFill>
                      <a:srgbClr val="FFFFFF"/>
                    </a:solidFill>
                    <a:latin typeface="Arial" panose="020B0604020202020204"/>
                    <a:cs typeface="Calibri" panose="020F0502020204030204" pitchFamily="34" charset="0"/>
                  </a:rPr>
                  <a:t>Financial</a:t>
                </a:r>
                <a:endParaRPr lang="en-US" sz="400" i="1" dirty="0">
                  <a:solidFill>
                    <a:srgbClr val="FFFFFF"/>
                  </a:solidFill>
                  <a:latin typeface="Arial" panose="020B0604020202020204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24" name="Rectangle 223">
              <a:extLst>
                <a:ext uri="{FF2B5EF4-FFF2-40B4-BE49-F238E27FC236}">
                  <a16:creationId xmlns:a16="http://schemas.microsoft.com/office/drawing/2014/main" id="{2AEF1C3C-8D56-40DC-9C26-9502FA9AA37B}"/>
                </a:ext>
              </a:extLst>
            </p:cNvPr>
            <p:cNvSpPr/>
            <p:nvPr/>
          </p:nvSpPr>
          <p:spPr>
            <a:xfrm>
              <a:off x="12246666" y="4793638"/>
              <a:ext cx="700210" cy="293665"/>
            </a:xfrm>
            <a:prstGeom prst="rect">
              <a:avLst/>
            </a:prstGeom>
            <a:solidFill>
              <a:srgbClr val="00B140"/>
            </a:solidFill>
            <a:ln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1462273">
                <a:defRPr/>
              </a:pPr>
              <a:r>
                <a:rPr lang="en-US" sz="1067" i="1" dirty="0">
                  <a:solidFill>
                    <a:srgbClr val="FFFFFF"/>
                  </a:solidFill>
                  <a:latin typeface="Arial" panose="020B0604020202020204"/>
                  <a:cs typeface="Calibri" panose="020F0502020204030204" pitchFamily="34" charset="0"/>
                </a:rPr>
                <a:t>PLM</a:t>
              </a:r>
              <a:endParaRPr lang="en-US" sz="400" i="1" dirty="0">
                <a:solidFill>
                  <a:srgbClr val="FFFFFF"/>
                </a:solidFill>
                <a:latin typeface="Arial" panose="020B0604020202020204"/>
                <a:cs typeface="Calibri" panose="020F0502020204030204" pitchFamily="34" charset="0"/>
              </a:endParaRPr>
            </a:p>
          </p:txBody>
        </p:sp>
        <p:sp>
          <p:nvSpPr>
            <p:cNvPr id="225" name="Rectangle 224">
              <a:extLst>
                <a:ext uri="{FF2B5EF4-FFF2-40B4-BE49-F238E27FC236}">
                  <a16:creationId xmlns:a16="http://schemas.microsoft.com/office/drawing/2014/main" id="{C22E3BE0-89ED-42A0-9894-CF6279A381A4}"/>
                </a:ext>
              </a:extLst>
            </p:cNvPr>
            <p:cNvSpPr/>
            <p:nvPr/>
          </p:nvSpPr>
          <p:spPr>
            <a:xfrm>
              <a:off x="12992522" y="4795522"/>
              <a:ext cx="818299" cy="289896"/>
            </a:xfrm>
            <a:prstGeom prst="rect">
              <a:avLst/>
            </a:prstGeom>
            <a:solidFill>
              <a:srgbClr val="00B140"/>
            </a:solidFill>
            <a:ln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1462273">
                <a:defRPr/>
              </a:pPr>
              <a:r>
                <a:rPr lang="en-US" sz="1067" i="1" dirty="0">
                  <a:solidFill>
                    <a:srgbClr val="FFFFFF"/>
                  </a:solidFill>
                  <a:latin typeface="Arial" panose="020B0604020202020204"/>
                  <a:cs typeface="Calibri" panose="020F0502020204030204" pitchFamily="34" charset="0"/>
                </a:rPr>
                <a:t>Retail</a:t>
              </a:r>
              <a:endParaRPr lang="en-US" sz="400" i="1" dirty="0">
                <a:solidFill>
                  <a:srgbClr val="FFFFFF"/>
                </a:solidFill>
                <a:latin typeface="Arial" panose="020B0604020202020204"/>
                <a:cs typeface="Calibri" panose="020F0502020204030204" pitchFamily="34" charset="0"/>
              </a:endParaRPr>
            </a:p>
          </p:txBody>
        </p:sp>
      </p:grpSp>
      <p:sp>
        <p:nvSpPr>
          <p:cNvPr id="210" name="Rounded Rectangle 13">
            <a:extLst>
              <a:ext uri="{FF2B5EF4-FFF2-40B4-BE49-F238E27FC236}">
                <a16:creationId xmlns:a16="http://schemas.microsoft.com/office/drawing/2014/main" id="{34626460-7D85-40F6-A994-6913B2EFFE3D}"/>
              </a:ext>
            </a:extLst>
          </p:cNvPr>
          <p:cNvSpPr/>
          <p:nvPr/>
        </p:nvSpPr>
        <p:spPr bwMode="auto">
          <a:xfrm>
            <a:off x="2348955" y="4738092"/>
            <a:ext cx="1153484" cy="1341120"/>
          </a:xfrm>
          <a:prstGeom prst="roundRect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133" b="1" dirty="0">
              <a:solidFill>
                <a:prstClr val="black"/>
              </a:solidFill>
              <a:latin typeface="Arial" panose="020B0604020202020204"/>
              <a:ea typeface="ＭＳ Ｐゴシック" pitchFamily="-12" charset="-128"/>
              <a:cs typeface="ＭＳ Ｐゴシック" pitchFamily="-12" charset="-128"/>
            </a:endParaRPr>
          </a:p>
        </p:txBody>
      </p:sp>
      <p:pic>
        <p:nvPicPr>
          <p:cNvPr id="211" name="Picture 210">
            <a:extLst>
              <a:ext uri="{FF2B5EF4-FFF2-40B4-BE49-F238E27FC236}">
                <a16:creationId xmlns:a16="http://schemas.microsoft.com/office/drawing/2014/main" id="{5655E917-DCAF-461A-BDBB-91BFB5A4F9A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16089" y="5493558"/>
            <a:ext cx="829657" cy="148132"/>
          </a:xfrm>
          <a:prstGeom prst="rect">
            <a:avLst/>
          </a:prstGeom>
        </p:spPr>
      </p:pic>
      <p:sp>
        <p:nvSpPr>
          <p:cNvPr id="212" name="TextBox 211">
            <a:extLst>
              <a:ext uri="{FF2B5EF4-FFF2-40B4-BE49-F238E27FC236}">
                <a16:creationId xmlns:a16="http://schemas.microsoft.com/office/drawing/2014/main" id="{4B492B21-15DD-4D53-A763-41EBCD17EA60}"/>
              </a:ext>
            </a:extLst>
          </p:cNvPr>
          <p:cNvSpPr txBox="1"/>
          <p:nvPr/>
        </p:nvSpPr>
        <p:spPr>
          <a:xfrm>
            <a:off x="2284827" y="4805559"/>
            <a:ext cx="1281395" cy="502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462273">
              <a:defRPr/>
            </a:pPr>
            <a:r>
              <a:rPr lang="en-US" sz="1333" b="1" i="1" dirty="0">
                <a:solidFill>
                  <a:prstClr val="black"/>
                </a:solidFill>
                <a:latin typeface="Arial" panose="020B0604020202020204"/>
              </a:rPr>
              <a:t>Service Management</a:t>
            </a:r>
          </a:p>
        </p:txBody>
      </p:sp>
      <p:sp>
        <p:nvSpPr>
          <p:cNvPr id="213" name="Rectangle: Rounded Corners 164">
            <a:extLst>
              <a:ext uri="{FF2B5EF4-FFF2-40B4-BE49-F238E27FC236}">
                <a16:creationId xmlns:a16="http://schemas.microsoft.com/office/drawing/2014/main" id="{9F3A5DF2-2FB5-4A59-B077-0B566BD9815D}"/>
              </a:ext>
            </a:extLst>
          </p:cNvPr>
          <p:cNvSpPr/>
          <p:nvPr/>
        </p:nvSpPr>
        <p:spPr>
          <a:xfrm flipH="1">
            <a:off x="720627" y="4079866"/>
            <a:ext cx="3699419" cy="42044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462273">
              <a:defRPr/>
            </a:pPr>
            <a:endParaRPr lang="en-US" sz="2133" i="1" dirty="0">
              <a:solidFill>
                <a:prstClr val="white"/>
              </a:solidFill>
              <a:latin typeface="Arial" panose="020B0604020202020204"/>
              <a:cs typeface="Calibri" panose="020F0502020204030204" pitchFamily="34" charset="0"/>
            </a:endParaRPr>
          </a:p>
        </p:txBody>
      </p:sp>
      <p:sp>
        <p:nvSpPr>
          <p:cNvPr id="214" name="Rectangle 213">
            <a:extLst>
              <a:ext uri="{FF2B5EF4-FFF2-40B4-BE49-F238E27FC236}">
                <a16:creationId xmlns:a16="http://schemas.microsoft.com/office/drawing/2014/main" id="{91001DC2-2922-4DA9-A7E3-E133C7A5F2D4}"/>
              </a:ext>
            </a:extLst>
          </p:cNvPr>
          <p:cNvSpPr/>
          <p:nvPr/>
        </p:nvSpPr>
        <p:spPr>
          <a:xfrm>
            <a:off x="1613590" y="4154806"/>
            <a:ext cx="2507901" cy="258665"/>
          </a:xfrm>
          <a:prstGeom prst="rect">
            <a:avLst/>
          </a:prstGeom>
          <a:solidFill>
            <a:srgbClr val="00B140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462273">
              <a:defRPr/>
            </a:pPr>
            <a:r>
              <a:rPr lang="en-US" sz="1067" i="1" dirty="0">
                <a:solidFill>
                  <a:srgbClr val="FFFFFF"/>
                </a:solidFill>
                <a:latin typeface="Arial" panose="020B0604020202020204"/>
                <a:cs typeface="Calibri" panose="020F0502020204030204" pitchFamily="34" charset="0"/>
              </a:rPr>
              <a:t>Custom Applications / Micro Services</a:t>
            </a:r>
          </a:p>
        </p:txBody>
      </p:sp>
      <p:sp>
        <p:nvSpPr>
          <p:cNvPr id="215" name="Arrow: Left-Right 166">
            <a:extLst>
              <a:ext uri="{FF2B5EF4-FFF2-40B4-BE49-F238E27FC236}">
                <a16:creationId xmlns:a16="http://schemas.microsoft.com/office/drawing/2014/main" id="{34339896-1ECF-4DB5-9CA3-A9F1D0AC569A}"/>
              </a:ext>
            </a:extLst>
          </p:cNvPr>
          <p:cNvSpPr/>
          <p:nvPr/>
        </p:nvSpPr>
        <p:spPr>
          <a:xfrm>
            <a:off x="8629779" y="3931219"/>
            <a:ext cx="573944" cy="255164"/>
          </a:xfrm>
          <a:prstGeom prst="left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1462273">
              <a:defRPr/>
            </a:pPr>
            <a:endParaRPr lang="en-US" sz="2133" dirty="0">
              <a:solidFill>
                <a:prstClr val="black"/>
              </a:solidFill>
              <a:latin typeface="Arial" panose="020B0604020202020204"/>
            </a:endParaRPr>
          </a:p>
        </p:txBody>
      </p:sp>
      <p:pic>
        <p:nvPicPr>
          <p:cNvPr id="216" name="Picture 215">
            <a:extLst>
              <a:ext uri="{FF2B5EF4-FFF2-40B4-BE49-F238E27FC236}">
                <a16:creationId xmlns:a16="http://schemas.microsoft.com/office/drawing/2014/main" id="{E55899C8-D16B-41F1-8489-C47D3A56E22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64871" y="4132412"/>
            <a:ext cx="384936" cy="288016"/>
          </a:xfrm>
          <a:prstGeom prst="rect">
            <a:avLst/>
          </a:prstGeom>
          <a:ln>
            <a:noFill/>
            <a:prstDash val="sysDash"/>
          </a:ln>
        </p:spPr>
      </p:pic>
      <p:sp>
        <p:nvSpPr>
          <p:cNvPr id="217" name="Freeform 1">
            <a:extLst>
              <a:ext uri="{FF2B5EF4-FFF2-40B4-BE49-F238E27FC236}">
                <a16:creationId xmlns:a16="http://schemas.microsoft.com/office/drawing/2014/main" id="{C0B0AB5C-07A0-494F-ADD8-7A4FFDEEA32F}"/>
              </a:ext>
            </a:extLst>
          </p:cNvPr>
          <p:cNvSpPr>
            <a:spLocks noChangeArrowheads="1"/>
          </p:cNvSpPr>
          <p:nvPr/>
        </p:nvSpPr>
        <p:spPr bwMode="gray">
          <a:xfrm>
            <a:off x="761686" y="4162015"/>
            <a:ext cx="371295" cy="215508"/>
          </a:xfrm>
          <a:custGeom>
            <a:avLst/>
            <a:gdLst>
              <a:gd name="T0" fmla="*/ 4102 w 27205"/>
              <a:gd name="T1" fmla="*/ 13411 h 13597"/>
              <a:gd name="T2" fmla="*/ 4102 w 27205"/>
              <a:gd name="T3" fmla="*/ 13411 h 13597"/>
              <a:gd name="T4" fmla="*/ 936 w 27205"/>
              <a:gd name="T5" fmla="*/ 8941 h 13597"/>
              <a:gd name="T6" fmla="*/ 5222 w 27205"/>
              <a:gd name="T7" fmla="*/ 5775 h 13597"/>
              <a:gd name="T8" fmla="*/ 6898 w 27205"/>
              <a:gd name="T9" fmla="*/ 3540 h 13597"/>
              <a:gd name="T10" fmla="*/ 9693 w 27205"/>
              <a:gd name="T11" fmla="*/ 3540 h 13597"/>
              <a:gd name="T12" fmla="*/ 16025 w 27205"/>
              <a:gd name="T13" fmla="*/ 185 h 13597"/>
              <a:gd name="T14" fmla="*/ 21803 w 27205"/>
              <a:gd name="T15" fmla="*/ 4655 h 13597"/>
              <a:gd name="T16" fmla="*/ 27204 w 27205"/>
              <a:gd name="T17" fmla="*/ 9501 h 13597"/>
              <a:gd name="T18" fmla="*/ 20681 w 27205"/>
              <a:gd name="T19" fmla="*/ 13411 h 13597"/>
              <a:gd name="T20" fmla="*/ 4102 w 27205"/>
              <a:gd name="T21" fmla="*/ 13411 h 135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7205" h="13597">
                <a:moveTo>
                  <a:pt x="4102" y="13411"/>
                </a:moveTo>
                <a:lnTo>
                  <a:pt x="4102" y="13411"/>
                </a:lnTo>
                <a:cubicBezTo>
                  <a:pt x="4102" y="13411"/>
                  <a:pt x="0" y="12296"/>
                  <a:pt x="936" y="8941"/>
                </a:cubicBezTo>
                <a:cubicBezTo>
                  <a:pt x="1681" y="5590"/>
                  <a:pt x="5222" y="5775"/>
                  <a:pt x="5222" y="5775"/>
                </a:cubicBezTo>
                <a:cubicBezTo>
                  <a:pt x="5222" y="5775"/>
                  <a:pt x="5407" y="4285"/>
                  <a:pt x="6898" y="3540"/>
                </a:cubicBezTo>
                <a:cubicBezTo>
                  <a:pt x="8203" y="2796"/>
                  <a:pt x="9693" y="3540"/>
                  <a:pt x="9693" y="3540"/>
                </a:cubicBezTo>
                <a:cubicBezTo>
                  <a:pt x="9693" y="3540"/>
                  <a:pt x="10993" y="0"/>
                  <a:pt x="16025" y="185"/>
                </a:cubicBezTo>
                <a:cubicBezTo>
                  <a:pt x="20497" y="375"/>
                  <a:pt x="21803" y="4655"/>
                  <a:pt x="21803" y="4655"/>
                </a:cubicBezTo>
                <a:cubicBezTo>
                  <a:pt x="21803" y="4655"/>
                  <a:pt x="27019" y="3910"/>
                  <a:pt x="27204" y="9501"/>
                </a:cubicBezTo>
                <a:cubicBezTo>
                  <a:pt x="27204" y="13596"/>
                  <a:pt x="20681" y="13411"/>
                  <a:pt x="20681" y="13411"/>
                </a:cubicBezTo>
                <a:cubicBezTo>
                  <a:pt x="20681" y="13411"/>
                  <a:pt x="6337" y="13411"/>
                  <a:pt x="4102" y="13411"/>
                </a:cubicBezTo>
              </a:path>
            </a:pathLst>
          </a:custGeom>
          <a:solidFill>
            <a:schemeClr val="bg1">
              <a:lumMod val="85000"/>
            </a:schemeClr>
          </a:solidFill>
          <a:ln w="19050" cap="flat">
            <a:solidFill>
              <a:srgbClr val="C00000"/>
            </a:solidFill>
            <a:round/>
            <a:headEnd/>
            <a:tailEnd/>
          </a:ln>
          <a:effectLst/>
        </p:spPr>
        <p:txBody>
          <a:bodyPr wrap="none" lIns="121915" tIns="60959" rIns="121915" bIns="60959" anchor="ctr"/>
          <a:lstStyle/>
          <a:p>
            <a:pPr algn="ctr" defTabSz="1462273">
              <a:defRPr/>
            </a:pPr>
            <a:r>
              <a:rPr lang="en-US" sz="933" b="1" i="1" dirty="0">
                <a:solidFill>
                  <a:srgbClr val="5F5F5F"/>
                </a:solidFill>
                <a:latin typeface="Arial" panose="020B0604020202020204"/>
                <a:cs typeface="Calibri" panose="020F0502020204030204" pitchFamily="34" charset="0"/>
              </a:rPr>
              <a:t>PaaS</a:t>
            </a:r>
          </a:p>
        </p:txBody>
      </p:sp>
      <p:pic>
        <p:nvPicPr>
          <p:cNvPr id="218" name="Picture 217">
            <a:extLst>
              <a:ext uri="{FF2B5EF4-FFF2-40B4-BE49-F238E27FC236}">
                <a16:creationId xmlns:a16="http://schemas.microsoft.com/office/drawing/2014/main" id="{BCA0D61C-8EFA-4B27-87A0-8024E742872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102295" y="5609167"/>
            <a:ext cx="516104" cy="301077"/>
          </a:xfrm>
          <a:prstGeom prst="rect">
            <a:avLst/>
          </a:prstGeom>
        </p:spPr>
      </p:pic>
      <p:sp>
        <p:nvSpPr>
          <p:cNvPr id="219" name="TextBox 218">
            <a:extLst>
              <a:ext uri="{FF2B5EF4-FFF2-40B4-BE49-F238E27FC236}">
                <a16:creationId xmlns:a16="http://schemas.microsoft.com/office/drawing/2014/main" id="{8ED78D94-DC86-425B-8947-D7A4887DD2BD}"/>
              </a:ext>
            </a:extLst>
          </p:cNvPr>
          <p:cNvSpPr txBox="1"/>
          <p:nvPr/>
        </p:nvSpPr>
        <p:spPr>
          <a:xfrm>
            <a:off x="146581" y="2440767"/>
            <a:ext cx="36411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462273">
              <a:defRPr/>
            </a:pPr>
            <a:r>
              <a:rPr lang="en-US" sz="1600" b="1" i="1" dirty="0">
                <a:solidFill>
                  <a:srgbClr val="000000"/>
                </a:solidFill>
                <a:latin typeface="Arial" panose="020B0604020202020204"/>
                <a:cs typeface="Calibri" panose="020F0502020204030204" pitchFamily="34" charset="0"/>
              </a:rPr>
              <a:t> Engineering &amp; Technology Domain</a:t>
            </a:r>
          </a:p>
        </p:txBody>
      </p:sp>
      <p:pic>
        <p:nvPicPr>
          <p:cNvPr id="220" name="Picture 219">
            <a:extLst>
              <a:ext uri="{FF2B5EF4-FFF2-40B4-BE49-F238E27FC236}">
                <a16:creationId xmlns:a16="http://schemas.microsoft.com/office/drawing/2014/main" id="{63CEB05C-BB0B-4ED6-8D51-D620598B0EB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551735" y="5755983"/>
            <a:ext cx="650164" cy="253423"/>
          </a:xfrm>
          <a:prstGeom prst="rect">
            <a:avLst/>
          </a:prstGeom>
        </p:spPr>
      </p:pic>
      <p:sp>
        <p:nvSpPr>
          <p:cNvPr id="221" name="Arrow: Up-Down 173">
            <a:extLst>
              <a:ext uri="{FF2B5EF4-FFF2-40B4-BE49-F238E27FC236}">
                <a16:creationId xmlns:a16="http://schemas.microsoft.com/office/drawing/2014/main" id="{FA1DD772-BAB5-4A1E-AA38-E6773836A39A}"/>
              </a:ext>
            </a:extLst>
          </p:cNvPr>
          <p:cNvSpPr/>
          <p:nvPr/>
        </p:nvSpPr>
        <p:spPr>
          <a:xfrm>
            <a:off x="2060071" y="4520093"/>
            <a:ext cx="191349" cy="345460"/>
          </a:xfrm>
          <a:prstGeom prst="upDownArrow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462273">
              <a:defRPr/>
            </a:pPr>
            <a:endParaRPr lang="en-US" sz="2133" dirty="0">
              <a:solidFill>
                <a:prstClr val="white"/>
              </a:solidFill>
              <a:latin typeface="Arial" panose="020B0604020202020204"/>
            </a:endParaRPr>
          </a:p>
        </p:txBody>
      </p:sp>
      <p:pic>
        <p:nvPicPr>
          <p:cNvPr id="222" name="Picture 221">
            <a:extLst>
              <a:ext uri="{FF2B5EF4-FFF2-40B4-BE49-F238E27FC236}">
                <a16:creationId xmlns:a16="http://schemas.microsoft.com/office/drawing/2014/main" id="{AE510038-745D-4F63-894A-334AFEA5009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391379" y="5195067"/>
            <a:ext cx="398339" cy="284267"/>
          </a:xfrm>
          <a:prstGeom prst="rect">
            <a:avLst/>
          </a:prstGeom>
        </p:spPr>
      </p:pic>
      <p:sp>
        <p:nvSpPr>
          <p:cNvPr id="179" name="Arrow: Left-Right 166">
            <a:extLst>
              <a:ext uri="{FF2B5EF4-FFF2-40B4-BE49-F238E27FC236}">
                <a16:creationId xmlns:a16="http://schemas.microsoft.com/office/drawing/2014/main" id="{34339896-1ECF-4DB5-9CA3-A9F1D0AC569A}"/>
              </a:ext>
            </a:extLst>
          </p:cNvPr>
          <p:cNvSpPr/>
          <p:nvPr/>
        </p:nvSpPr>
        <p:spPr>
          <a:xfrm>
            <a:off x="4226517" y="3596717"/>
            <a:ext cx="573944" cy="255164"/>
          </a:xfrm>
          <a:prstGeom prst="left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1462273">
              <a:defRPr/>
            </a:pPr>
            <a:endParaRPr lang="en-US" sz="2133" dirty="0">
              <a:solidFill>
                <a:prstClr val="black"/>
              </a:solidFill>
              <a:latin typeface="Arial" panose="020B0604020202020204"/>
            </a:endParaRPr>
          </a:p>
        </p:txBody>
      </p:sp>
      <p:sp>
        <p:nvSpPr>
          <p:cNvPr id="269" name="TextBox 268">
            <a:extLst>
              <a:ext uri="{FF2B5EF4-FFF2-40B4-BE49-F238E27FC236}">
                <a16:creationId xmlns:a16="http://schemas.microsoft.com/office/drawing/2014/main" id="{FD184B21-DF6F-4D21-8BB1-722B34E3B24E}"/>
              </a:ext>
            </a:extLst>
          </p:cNvPr>
          <p:cNvSpPr txBox="1"/>
          <p:nvPr/>
        </p:nvSpPr>
        <p:spPr>
          <a:xfrm>
            <a:off x="6506959" y="1310847"/>
            <a:ext cx="782963" cy="50929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tx2">
                <a:lumMod val="65000"/>
                <a:lumOff val="35000"/>
              </a:schemeClr>
            </a:solidFill>
          </a:ln>
        </p:spPr>
        <p:txBody>
          <a:bodyPr wrap="square" lIns="76191" tIns="0" rIns="76191" bIns="38095" rtlCol="0" anchor="ctr">
            <a:noAutofit/>
          </a:bodyPr>
          <a:lstStyle>
            <a:defPPr>
              <a:defRPr lang="en-US"/>
            </a:defPPr>
            <a:lvl1pPr marR="0" lvl="0" indent="0" algn="ctr" defTabSz="57150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sz="700" b="1" i="0" u="none" strike="noStrike" kern="0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iri"/>
                <a:ea typeface="Tahoma" pitchFamily="34" charset="0"/>
                <a:cs typeface="Calibri" pitchFamily="34" charset="0"/>
              </a:defRPr>
            </a:lvl1pPr>
          </a:lstStyle>
          <a:p>
            <a:pPr defTabSz="761981">
              <a:defRPr/>
            </a:pPr>
            <a:r>
              <a:rPr lang="en-US" sz="1067" dirty="0">
                <a:latin typeface="Arial" panose="020B0604020202020204"/>
              </a:rPr>
              <a:t>Supply Chain Planning</a:t>
            </a:r>
          </a:p>
        </p:txBody>
      </p:sp>
      <p:sp>
        <p:nvSpPr>
          <p:cNvPr id="270" name="TextBox 269">
            <a:extLst>
              <a:ext uri="{FF2B5EF4-FFF2-40B4-BE49-F238E27FC236}">
                <a16:creationId xmlns:a16="http://schemas.microsoft.com/office/drawing/2014/main" id="{FD184B21-DF6F-4D21-8BB1-722B34E3B24E}"/>
              </a:ext>
            </a:extLst>
          </p:cNvPr>
          <p:cNvSpPr txBox="1"/>
          <p:nvPr/>
        </p:nvSpPr>
        <p:spPr>
          <a:xfrm>
            <a:off x="6492950" y="1864573"/>
            <a:ext cx="832721" cy="50929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tx2">
                <a:lumMod val="65000"/>
                <a:lumOff val="35000"/>
              </a:schemeClr>
            </a:solidFill>
          </a:ln>
        </p:spPr>
        <p:txBody>
          <a:bodyPr wrap="square" lIns="76191" tIns="0" rIns="76191" bIns="38095" rtlCol="0" anchor="ctr">
            <a:noAutofit/>
          </a:bodyPr>
          <a:lstStyle>
            <a:defPPr>
              <a:defRPr lang="en-US"/>
            </a:defPPr>
            <a:lvl1pPr marR="0" lvl="0" indent="0" algn="ctr" defTabSz="57150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sz="700" b="1" i="0" u="none" strike="noStrike" kern="0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iri"/>
                <a:ea typeface="Tahoma" pitchFamily="34" charset="0"/>
                <a:cs typeface="Calibri" pitchFamily="34" charset="0"/>
              </a:defRPr>
            </a:lvl1pPr>
          </a:lstStyle>
          <a:p>
            <a:pPr defTabSz="761981">
              <a:defRPr/>
            </a:pPr>
            <a:r>
              <a:rPr lang="en-US" sz="1067" dirty="0">
                <a:latin typeface="Arial" panose="020B0604020202020204"/>
              </a:rPr>
              <a:t>Manufacturing</a:t>
            </a:r>
          </a:p>
        </p:txBody>
      </p:sp>
      <p:sp>
        <p:nvSpPr>
          <p:cNvPr id="271" name="TextBox 270">
            <a:extLst>
              <a:ext uri="{FF2B5EF4-FFF2-40B4-BE49-F238E27FC236}">
                <a16:creationId xmlns:a16="http://schemas.microsoft.com/office/drawing/2014/main" id="{FD184B21-DF6F-4D21-8BB1-722B34E3B24E}"/>
              </a:ext>
            </a:extLst>
          </p:cNvPr>
          <p:cNvSpPr txBox="1"/>
          <p:nvPr/>
        </p:nvSpPr>
        <p:spPr>
          <a:xfrm>
            <a:off x="7375907" y="1864573"/>
            <a:ext cx="1001821" cy="50929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tx2">
                <a:lumMod val="65000"/>
                <a:lumOff val="35000"/>
              </a:schemeClr>
            </a:solidFill>
          </a:ln>
        </p:spPr>
        <p:txBody>
          <a:bodyPr wrap="square" lIns="76191" tIns="0" rIns="76191" bIns="38095" rtlCol="0" anchor="ctr">
            <a:noAutofit/>
          </a:bodyPr>
          <a:lstStyle>
            <a:defPPr>
              <a:defRPr lang="en-US"/>
            </a:defPPr>
            <a:lvl1pPr marR="0" lvl="0" indent="0" algn="ctr" defTabSz="57150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sz="700" b="1" i="0" u="none" strike="noStrike" kern="0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iri"/>
                <a:ea typeface="Tahoma" pitchFamily="34" charset="0"/>
                <a:cs typeface="Calibri" pitchFamily="34" charset="0"/>
              </a:defRPr>
            </a:lvl1pPr>
          </a:lstStyle>
          <a:p>
            <a:pPr defTabSz="761981">
              <a:defRPr/>
            </a:pPr>
            <a:r>
              <a:rPr lang="en-US" sz="1067" dirty="0">
                <a:latin typeface="Arial" panose="020B0604020202020204"/>
              </a:rPr>
              <a:t>Plant Maintenance</a:t>
            </a:r>
          </a:p>
        </p:txBody>
      </p:sp>
      <p:sp>
        <p:nvSpPr>
          <p:cNvPr id="272" name="TextBox 271">
            <a:extLst>
              <a:ext uri="{FF2B5EF4-FFF2-40B4-BE49-F238E27FC236}">
                <a16:creationId xmlns:a16="http://schemas.microsoft.com/office/drawing/2014/main" id="{FD184B21-DF6F-4D21-8BB1-722B34E3B24E}"/>
              </a:ext>
            </a:extLst>
          </p:cNvPr>
          <p:cNvSpPr txBox="1"/>
          <p:nvPr/>
        </p:nvSpPr>
        <p:spPr>
          <a:xfrm>
            <a:off x="7385054" y="1320264"/>
            <a:ext cx="891885" cy="50929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tx2">
                <a:lumMod val="65000"/>
                <a:lumOff val="35000"/>
              </a:schemeClr>
            </a:solidFill>
          </a:ln>
        </p:spPr>
        <p:txBody>
          <a:bodyPr wrap="square" lIns="76191" tIns="0" rIns="76191" bIns="38095" rtlCol="0" anchor="ctr">
            <a:noAutofit/>
          </a:bodyPr>
          <a:lstStyle>
            <a:defPPr>
              <a:defRPr lang="en-US"/>
            </a:defPPr>
            <a:lvl1pPr marR="0" lvl="0" indent="0" algn="ctr" defTabSz="57150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sz="700" b="1" i="0" u="none" strike="noStrike" kern="0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iri"/>
                <a:ea typeface="Tahoma" pitchFamily="34" charset="0"/>
                <a:cs typeface="Calibri" pitchFamily="34" charset="0"/>
              </a:defRPr>
            </a:lvl1pPr>
          </a:lstStyle>
          <a:p>
            <a:pPr defTabSz="761981">
              <a:defRPr/>
            </a:pPr>
            <a:r>
              <a:rPr lang="en-US" sz="1067" dirty="0">
                <a:latin typeface="Arial" panose="020B0604020202020204"/>
              </a:rPr>
              <a:t>Warehouse Ops</a:t>
            </a:r>
          </a:p>
        </p:txBody>
      </p:sp>
      <p:sp>
        <p:nvSpPr>
          <p:cNvPr id="273" name="TextBox 272">
            <a:extLst>
              <a:ext uri="{FF2B5EF4-FFF2-40B4-BE49-F238E27FC236}">
                <a16:creationId xmlns:a16="http://schemas.microsoft.com/office/drawing/2014/main" id="{FD184B21-DF6F-4D21-8BB1-722B34E3B24E}"/>
              </a:ext>
            </a:extLst>
          </p:cNvPr>
          <p:cNvSpPr txBox="1"/>
          <p:nvPr/>
        </p:nvSpPr>
        <p:spPr>
          <a:xfrm>
            <a:off x="8324131" y="1328893"/>
            <a:ext cx="762292" cy="50929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tx2">
                <a:lumMod val="65000"/>
                <a:lumOff val="35000"/>
              </a:schemeClr>
            </a:solidFill>
          </a:ln>
        </p:spPr>
        <p:txBody>
          <a:bodyPr wrap="square" lIns="76191" tIns="0" rIns="76191" bIns="38095" rtlCol="0" anchor="ctr">
            <a:noAutofit/>
          </a:bodyPr>
          <a:lstStyle>
            <a:defPPr>
              <a:defRPr lang="en-US"/>
            </a:defPPr>
            <a:lvl1pPr marR="0" lvl="0" indent="0" algn="ctr" defTabSz="57150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sz="700" b="1" i="0" u="none" strike="noStrike" kern="0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iri"/>
                <a:ea typeface="Tahoma" pitchFamily="34" charset="0"/>
                <a:cs typeface="Calibri" pitchFamily="34" charset="0"/>
              </a:defRPr>
            </a:lvl1pPr>
          </a:lstStyle>
          <a:p>
            <a:pPr defTabSz="761981">
              <a:defRPr/>
            </a:pPr>
            <a:r>
              <a:rPr lang="en-US" sz="1067" dirty="0">
                <a:latin typeface="Arial" panose="020B0604020202020204"/>
              </a:rPr>
              <a:t>Logistics</a:t>
            </a:r>
          </a:p>
        </p:txBody>
      </p:sp>
      <p:sp>
        <p:nvSpPr>
          <p:cNvPr id="274" name="TextBox 273">
            <a:extLst>
              <a:ext uri="{FF2B5EF4-FFF2-40B4-BE49-F238E27FC236}">
                <a16:creationId xmlns:a16="http://schemas.microsoft.com/office/drawing/2014/main" id="{FD184B21-DF6F-4D21-8BB1-722B34E3B24E}"/>
              </a:ext>
            </a:extLst>
          </p:cNvPr>
          <p:cNvSpPr txBox="1"/>
          <p:nvPr/>
        </p:nvSpPr>
        <p:spPr>
          <a:xfrm>
            <a:off x="8412204" y="1864573"/>
            <a:ext cx="701809" cy="50929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tx2">
                <a:lumMod val="65000"/>
                <a:lumOff val="35000"/>
              </a:schemeClr>
            </a:solidFill>
          </a:ln>
        </p:spPr>
        <p:txBody>
          <a:bodyPr wrap="square" lIns="76191" tIns="0" rIns="76191" bIns="38095" rtlCol="0" anchor="ctr">
            <a:noAutofit/>
          </a:bodyPr>
          <a:lstStyle>
            <a:defPPr>
              <a:defRPr lang="en-US"/>
            </a:defPPr>
            <a:lvl1pPr marR="0" lvl="0" indent="0" algn="ctr" defTabSz="57150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sz="700" b="1" i="0" u="none" strike="noStrike" kern="0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iri"/>
                <a:ea typeface="Tahoma" pitchFamily="34" charset="0"/>
                <a:cs typeface="Calibri" pitchFamily="34" charset="0"/>
              </a:defRPr>
            </a:lvl1pPr>
          </a:lstStyle>
          <a:p>
            <a:pPr defTabSz="761981">
              <a:defRPr/>
            </a:pPr>
            <a:r>
              <a:rPr lang="en-US" sz="1067" dirty="0">
                <a:latin typeface="Arial" panose="020B0604020202020204"/>
              </a:rPr>
              <a:t>Quality Mgmt</a:t>
            </a:r>
          </a:p>
        </p:txBody>
      </p:sp>
      <p:sp>
        <p:nvSpPr>
          <p:cNvPr id="275" name="TextBox 274">
            <a:extLst>
              <a:ext uri="{FF2B5EF4-FFF2-40B4-BE49-F238E27FC236}">
                <a16:creationId xmlns:a16="http://schemas.microsoft.com/office/drawing/2014/main" id="{5E19C608-791C-438F-A6B6-99A39F1BCBD0}"/>
              </a:ext>
            </a:extLst>
          </p:cNvPr>
          <p:cNvSpPr txBox="1"/>
          <p:nvPr/>
        </p:nvSpPr>
        <p:spPr>
          <a:xfrm>
            <a:off x="9160547" y="1017033"/>
            <a:ext cx="2722116" cy="233923"/>
          </a:xfrm>
          <a:prstGeom prst="round2SameRect">
            <a:avLst/>
          </a:prstGeom>
          <a:solidFill>
            <a:srgbClr val="0332A0"/>
          </a:solidFill>
        </p:spPr>
        <p:txBody>
          <a:bodyPr wrap="square" lIns="76191" tIns="0" rIns="76191" bIns="38095" rtlCol="0">
            <a:spAutoFit/>
          </a:bodyPr>
          <a:lstStyle>
            <a:defPPr>
              <a:defRPr lang="en-US"/>
            </a:defPPr>
            <a:lvl1pPr marL="0" marR="0" lvl="0" indent="0" algn="ctr" defTabSz="571500" eaLnBrk="1" latinLnBrk="0" hangingPunct="1">
              <a:lnSpc>
                <a:spcPct val="100000"/>
              </a:lnSpc>
              <a:buClrTx/>
              <a:buSzTx/>
              <a:buFontTx/>
              <a:buNone/>
              <a:tabLst/>
              <a:defRPr kumimoji="0" sz="1200" i="0" u="none" strike="noStrike" kern="0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Tahoma" pitchFamily="34" charset="0"/>
                <a:cs typeface="Calibri" pitchFamily="34" charset="0"/>
              </a:defRPr>
            </a:lvl1pPr>
          </a:lstStyle>
          <a:p>
            <a:pPr defTabSz="761981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>
                <a:latin typeface="Arial" panose="020B0604020202020204"/>
              </a:rPr>
              <a:t>Corporate Functions</a:t>
            </a:r>
          </a:p>
        </p:txBody>
      </p:sp>
      <p:sp>
        <p:nvSpPr>
          <p:cNvPr id="276" name="TextBox 275">
            <a:extLst>
              <a:ext uri="{FF2B5EF4-FFF2-40B4-BE49-F238E27FC236}">
                <a16:creationId xmlns:a16="http://schemas.microsoft.com/office/drawing/2014/main" id="{FD184B21-DF6F-4D21-8BB1-722B34E3B24E}"/>
              </a:ext>
            </a:extLst>
          </p:cNvPr>
          <p:cNvSpPr txBox="1"/>
          <p:nvPr/>
        </p:nvSpPr>
        <p:spPr>
          <a:xfrm>
            <a:off x="9174742" y="1335503"/>
            <a:ext cx="904449" cy="50929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tx2">
                <a:lumMod val="65000"/>
                <a:lumOff val="35000"/>
              </a:schemeClr>
            </a:solidFill>
          </a:ln>
        </p:spPr>
        <p:txBody>
          <a:bodyPr wrap="square" lIns="76191" tIns="0" rIns="76191" bIns="38095" rtlCol="0" anchor="ctr">
            <a:noAutofit/>
          </a:bodyPr>
          <a:lstStyle>
            <a:defPPr>
              <a:defRPr lang="en-US"/>
            </a:defPPr>
            <a:lvl1pPr marR="0" lvl="0" indent="0" algn="ctr" defTabSz="57150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sz="700" b="1" i="0" u="none" strike="noStrike" kern="0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iri"/>
                <a:ea typeface="Tahoma" pitchFamily="34" charset="0"/>
                <a:cs typeface="Calibri" pitchFamily="34" charset="0"/>
              </a:defRPr>
            </a:lvl1pPr>
          </a:lstStyle>
          <a:p>
            <a:pPr defTabSz="761981">
              <a:defRPr/>
            </a:pPr>
            <a:r>
              <a:rPr lang="en-US" sz="1067" dirty="0">
                <a:latin typeface="Arial" panose="020B0604020202020204"/>
              </a:rPr>
              <a:t>General Accounting</a:t>
            </a:r>
          </a:p>
        </p:txBody>
      </p:sp>
      <p:sp>
        <p:nvSpPr>
          <p:cNvPr id="277" name="TextBox 276">
            <a:extLst>
              <a:ext uri="{FF2B5EF4-FFF2-40B4-BE49-F238E27FC236}">
                <a16:creationId xmlns:a16="http://schemas.microsoft.com/office/drawing/2014/main" id="{FD184B21-DF6F-4D21-8BB1-722B34E3B24E}"/>
              </a:ext>
            </a:extLst>
          </p:cNvPr>
          <p:cNvSpPr txBox="1"/>
          <p:nvPr/>
        </p:nvSpPr>
        <p:spPr>
          <a:xfrm>
            <a:off x="10167510" y="1322804"/>
            <a:ext cx="731204" cy="50929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tx2">
                <a:lumMod val="65000"/>
                <a:lumOff val="35000"/>
              </a:schemeClr>
            </a:solidFill>
          </a:ln>
        </p:spPr>
        <p:txBody>
          <a:bodyPr wrap="square" lIns="76191" tIns="0" rIns="76191" bIns="38095" rtlCol="0" anchor="ctr">
            <a:noAutofit/>
          </a:bodyPr>
          <a:lstStyle>
            <a:defPPr>
              <a:defRPr lang="en-US"/>
            </a:defPPr>
            <a:lvl1pPr marR="0" lvl="0" indent="0" algn="ctr" defTabSz="57150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sz="700" b="1" i="0" u="none" strike="noStrike" kern="0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iri"/>
                <a:ea typeface="Tahoma" pitchFamily="34" charset="0"/>
                <a:cs typeface="Calibri" pitchFamily="34" charset="0"/>
              </a:defRPr>
            </a:lvl1pPr>
          </a:lstStyle>
          <a:p>
            <a:pPr defTabSz="761981">
              <a:defRPr/>
            </a:pPr>
            <a:r>
              <a:rPr lang="en-US" sz="1067" dirty="0">
                <a:latin typeface="Arial" panose="020B0604020202020204"/>
              </a:rPr>
              <a:t>Tax &amp; Treasury</a:t>
            </a:r>
          </a:p>
        </p:txBody>
      </p:sp>
      <p:sp>
        <p:nvSpPr>
          <p:cNvPr id="278" name="TextBox 277">
            <a:extLst>
              <a:ext uri="{FF2B5EF4-FFF2-40B4-BE49-F238E27FC236}">
                <a16:creationId xmlns:a16="http://schemas.microsoft.com/office/drawing/2014/main" id="{FD184B21-DF6F-4D21-8BB1-722B34E3B24E}"/>
              </a:ext>
            </a:extLst>
          </p:cNvPr>
          <p:cNvSpPr txBox="1"/>
          <p:nvPr/>
        </p:nvSpPr>
        <p:spPr>
          <a:xfrm>
            <a:off x="10240810" y="1880135"/>
            <a:ext cx="1202925" cy="50929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tx2">
                <a:lumMod val="65000"/>
                <a:lumOff val="35000"/>
              </a:schemeClr>
            </a:solidFill>
          </a:ln>
        </p:spPr>
        <p:txBody>
          <a:bodyPr wrap="square" lIns="76191" tIns="0" rIns="76191" bIns="38095" rtlCol="0" anchor="ctr">
            <a:noAutofit/>
          </a:bodyPr>
          <a:lstStyle>
            <a:defPPr>
              <a:defRPr lang="en-US"/>
            </a:defPPr>
            <a:lvl1pPr marR="0" lvl="0" indent="0" algn="ctr" defTabSz="57150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sz="700" b="1" i="0" u="none" strike="noStrike" kern="0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iri"/>
                <a:ea typeface="Tahoma" pitchFamily="34" charset="0"/>
                <a:cs typeface="Calibri" pitchFamily="34" charset="0"/>
              </a:defRPr>
            </a:lvl1pPr>
          </a:lstStyle>
          <a:p>
            <a:pPr defTabSz="761981">
              <a:defRPr/>
            </a:pPr>
            <a:r>
              <a:rPr lang="en-US" sz="1067" dirty="0">
                <a:latin typeface="Arial" panose="020B0604020202020204"/>
              </a:rPr>
              <a:t>Procurement Material &amp; Services</a:t>
            </a:r>
          </a:p>
        </p:txBody>
      </p:sp>
      <p:sp>
        <p:nvSpPr>
          <p:cNvPr id="279" name="TextBox 278">
            <a:extLst>
              <a:ext uri="{FF2B5EF4-FFF2-40B4-BE49-F238E27FC236}">
                <a16:creationId xmlns:a16="http://schemas.microsoft.com/office/drawing/2014/main" id="{FD184B21-DF6F-4D21-8BB1-722B34E3B24E}"/>
              </a:ext>
            </a:extLst>
          </p:cNvPr>
          <p:cNvSpPr txBox="1"/>
          <p:nvPr/>
        </p:nvSpPr>
        <p:spPr>
          <a:xfrm>
            <a:off x="9168822" y="1880135"/>
            <a:ext cx="1011261" cy="50929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tx2">
                <a:lumMod val="65000"/>
                <a:lumOff val="35000"/>
              </a:schemeClr>
            </a:solidFill>
          </a:ln>
        </p:spPr>
        <p:txBody>
          <a:bodyPr wrap="square" lIns="76191" tIns="0" rIns="76191" bIns="38095" rtlCol="0" anchor="ctr">
            <a:noAutofit/>
          </a:bodyPr>
          <a:lstStyle>
            <a:defPPr>
              <a:defRPr lang="en-US"/>
            </a:defPPr>
            <a:lvl1pPr marR="0" lvl="0" indent="0" algn="ctr" defTabSz="57150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sz="700" b="1" i="0" u="none" strike="noStrike" kern="0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iri"/>
                <a:ea typeface="Tahoma" pitchFamily="34" charset="0"/>
                <a:cs typeface="Calibri" pitchFamily="34" charset="0"/>
              </a:defRPr>
            </a:lvl1pPr>
          </a:lstStyle>
          <a:p>
            <a:pPr defTabSz="761981">
              <a:defRPr/>
            </a:pPr>
            <a:r>
              <a:rPr lang="en-US" sz="1067" dirty="0">
                <a:latin typeface="Arial" panose="020B0604020202020204"/>
              </a:rPr>
              <a:t>Claims Management</a:t>
            </a:r>
          </a:p>
        </p:txBody>
      </p:sp>
      <p:sp>
        <p:nvSpPr>
          <p:cNvPr id="280" name="TextBox 279">
            <a:extLst>
              <a:ext uri="{FF2B5EF4-FFF2-40B4-BE49-F238E27FC236}">
                <a16:creationId xmlns:a16="http://schemas.microsoft.com/office/drawing/2014/main" id="{FD184B21-DF6F-4D21-8BB1-722B34E3B24E}"/>
              </a:ext>
            </a:extLst>
          </p:cNvPr>
          <p:cNvSpPr txBox="1"/>
          <p:nvPr/>
        </p:nvSpPr>
        <p:spPr>
          <a:xfrm>
            <a:off x="11028160" y="1320264"/>
            <a:ext cx="836577" cy="50929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tx2">
                <a:lumMod val="65000"/>
                <a:lumOff val="35000"/>
              </a:schemeClr>
            </a:solidFill>
          </a:ln>
        </p:spPr>
        <p:txBody>
          <a:bodyPr wrap="square" lIns="76191" tIns="0" rIns="76191" bIns="38095" rtlCol="0" anchor="ctr">
            <a:noAutofit/>
          </a:bodyPr>
          <a:lstStyle>
            <a:defPPr>
              <a:defRPr lang="en-US"/>
            </a:defPPr>
            <a:lvl1pPr marR="0" lvl="0" indent="0" algn="ctr" defTabSz="57150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sz="700" b="1" i="0" u="none" strike="noStrike" kern="0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iri"/>
                <a:ea typeface="Tahoma" pitchFamily="34" charset="0"/>
                <a:cs typeface="Calibri" pitchFamily="34" charset="0"/>
              </a:defRPr>
            </a:lvl1pPr>
          </a:lstStyle>
          <a:p>
            <a:pPr defTabSz="761981">
              <a:defRPr/>
            </a:pPr>
            <a:r>
              <a:rPr lang="en-US" sz="1067" dirty="0">
                <a:latin typeface="Arial" panose="020B0604020202020204"/>
              </a:rPr>
              <a:t>Human Capital Mgmt</a:t>
            </a:r>
          </a:p>
        </p:txBody>
      </p:sp>
      <p:pic>
        <p:nvPicPr>
          <p:cNvPr id="281" name="Picture 280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600020" y="4982031"/>
            <a:ext cx="497701" cy="497701"/>
          </a:xfrm>
          <a:prstGeom prst="rect">
            <a:avLst/>
          </a:prstGeom>
        </p:spPr>
      </p:pic>
      <p:pic>
        <p:nvPicPr>
          <p:cNvPr id="282" name="Picture 281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318573" y="5467109"/>
            <a:ext cx="342700" cy="34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0032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+mj-lt"/>
              </a:rPr>
              <a:t>Transform Operating Model: </a:t>
            </a:r>
            <a:r>
              <a:rPr lang="en-US" dirty="0">
                <a:solidFill>
                  <a:srgbClr val="00B140"/>
                </a:solidFill>
                <a:latin typeface="+mj-lt"/>
              </a:rPr>
              <a:t>Shift to a Product Operating Model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-110252" y="948096"/>
            <a:ext cx="12187234" cy="5080171"/>
            <a:chOff x="-76638" y="691221"/>
            <a:chExt cx="12180558" cy="5283269"/>
          </a:xfrm>
        </p:grpSpPr>
        <p:sp>
          <p:nvSpPr>
            <p:cNvPr id="6" name="Rounded Rectangle 5"/>
            <p:cNvSpPr>
              <a:spLocks/>
            </p:cNvSpPr>
            <p:nvPr/>
          </p:nvSpPr>
          <p:spPr>
            <a:xfrm>
              <a:off x="1192930" y="762410"/>
              <a:ext cx="1645920" cy="5212080"/>
            </a:xfrm>
            <a:prstGeom prst="roundRect">
              <a:avLst>
                <a:gd name="adj" fmla="val 4815"/>
              </a:avLst>
            </a:prstGeom>
            <a:solidFill>
              <a:srgbClr val="FFFFFF"/>
            </a:solidFill>
            <a:ln w="12700" cap="flat" cmpd="sng" algn="ctr">
              <a:solidFill>
                <a:srgbClr val="0033A0"/>
              </a:solidFill>
              <a:prstDash val="sysDash"/>
              <a:miter lim="800000"/>
            </a:ln>
            <a:effectLst/>
          </p:spPr>
          <p:txBody>
            <a:bodyPr rtlCol="0" anchor="ctr"/>
            <a:lstStyle/>
            <a:p>
              <a:pPr algn="ctr" defTabSz="1219123">
                <a:defRPr/>
              </a:pPr>
              <a:endParaRPr lang="en-US" sz="1333" b="1" kern="0" dirty="0">
                <a:solidFill>
                  <a:srgbClr val="000000"/>
                </a:solidFill>
                <a:latin typeface="Arial" panose="020B0604020202020204"/>
                <a:cs typeface="Calibri" panose="020F0502020204030204" pitchFamily="34" charset="0"/>
              </a:endParaRPr>
            </a:p>
          </p:txBody>
        </p:sp>
        <p:sp>
          <p:nvSpPr>
            <p:cNvPr id="7" name="Rounded Rectangle 6"/>
            <p:cNvSpPr>
              <a:spLocks/>
            </p:cNvSpPr>
            <p:nvPr/>
          </p:nvSpPr>
          <p:spPr>
            <a:xfrm>
              <a:off x="2953736" y="762410"/>
              <a:ext cx="1645920" cy="5212080"/>
            </a:xfrm>
            <a:prstGeom prst="roundRect">
              <a:avLst>
                <a:gd name="adj" fmla="val 4815"/>
              </a:avLst>
            </a:prstGeom>
            <a:solidFill>
              <a:srgbClr val="FFFFFF"/>
            </a:solidFill>
            <a:ln w="12700" cap="flat" cmpd="sng" algn="ctr">
              <a:solidFill>
                <a:srgbClr val="0033A0"/>
              </a:solidFill>
              <a:prstDash val="sysDash"/>
              <a:miter lim="800000"/>
            </a:ln>
            <a:effectLst/>
          </p:spPr>
          <p:txBody>
            <a:bodyPr rtlCol="0" anchor="ctr"/>
            <a:lstStyle/>
            <a:p>
              <a:pPr algn="ctr" defTabSz="1219123">
                <a:defRPr/>
              </a:pPr>
              <a:endParaRPr lang="en-US" sz="1333" b="1" kern="0" dirty="0">
                <a:solidFill>
                  <a:srgbClr val="000000"/>
                </a:solidFill>
                <a:latin typeface="Arial" panose="020B0604020202020204"/>
                <a:cs typeface="Calibri" panose="020F0502020204030204" pitchFamily="34" charset="0"/>
              </a:endParaRPr>
            </a:p>
          </p:txBody>
        </p:sp>
        <p:sp>
          <p:nvSpPr>
            <p:cNvPr id="8" name="Rounded Rectangle 7"/>
            <p:cNvSpPr>
              <a:spLocks/>
            </p:cNvSpPr>
            <p:nvPr/>
          </p:nvSpPr>
          <p:spPr>
            <a:xfrm>
              <a:off x="4714542" y="762410"/>
              <a:ext cx="1645920" cy="5212080"/>
            </a:xfrm>
            <a:prstGeom prst="roundRect">
              <a:avLst>
                <a:gd name="adj" fmla="val 4815"/>
              </a:avLst>
            </a:prstGeom>
            <a:solidFill>
              <a:srgbClr val="FFFFFF"/>
            </a:solidFill>
            <a:ln w="12700" cap="flat" cmpd="sng" algn="ctr">
              <a:solidFill>
                <a:srgbClr val="0033A0"/>
              </a:solidFill>
              <a:prstDash val="sysDash"/>
              <a:miter lim="800000"/>
            </a:ln>
            <a:effectLst/>
          </p:spPr>
          <p:txBody>
            <a:bodyPr rtlCol="0" anchor="ctr"/>
            <a:lstStyle/>
            <a:p>
              <a:pPr algn="ctr" defTabSz="1219123">
                <a:defRPr/>
              </a:pPr>
              <a:endParaRPr lang="en-US" sz="1333" b="1" kern="0" dirty="0">
                <a:solidFill>
                  <a:srgbClr val="000000"/>
                </a:solidFill>
                <a:latin typeface="Arial" panose="020B0604020202020204"/>
                <a:cs typeface="Calibri" panose="020F0502020204030204" pitchFamily="34" charset="0"/>
              </a:endParaRPr>
            </a:p>
          </p:txBody>
        </p:sp>
        <p:sp>
          <p:nvSpPr>
            <p:cNvPr id="9" name="Rounded Rectangle 8"/>
            <p:cNvSpPr>
              <a:spLocks/>
            </p:cNvSpPr>
            <p:nvPr/>
          </p:nvSpPr>
          <p:spPr>
            <a:xfrm>
              <a:off x="6475348" y="762410"/>
              <a:ext cx="1645920" cy="5212080"/>
            </a:xfrm>
            <a:prstGeom prst="roundRect">
              <a:avLst>
                <a:gd name="adj" fmla="val 4815"/>
              </a:avLst>
            </a:prstGeom>
            <a:solidFill>
              <a:srgbClr val="FFFFFF"/>
            </a:solidFill>
            <a:ln w="12700" cap="flat" cmpd="sng" algn="ctr">
              <a:solidFill>
                <a:srgbClr val="0033A0"/>
              </a:solidFill>
              <a:prstDash val="sysDash"/>
              <a:miter lim="800000"/>
            </a:ln>
            <a:effectLst/>
          </p:spPr>
          <p:txBody>
            <a:bodyPr rtlCol="0" anchor="ctr"/>
            <a:lstStyle/>
            <a:p>
              <a:pPr algn="ctr" defTabSz="1219123">
                <a:defRPr/>
              </a:pPr>
              <a:endParaRPr lang="en-US" sz="1333" b="1" kern="0" dirty="0">
                <a:solidFill>
                  <a:srgbClr val="000000"/>
                </a:solidFill>
                <a:latin typeface="Arial" panose="020B0604020202020204"/>
                <a:cs typeface="Calibri" panose="020F0502020204030204" pitchFamily="34" charset="0"/>
              </a:endParaRPr>
            </a:p>
          </p:txBody>
        </p:sp>
        <p:sp>
          <p:nvSpPr>
            <p:cNvPr id="10" name="Rounded Rectangle 9"/>
            <p:cNvSpPr>
              <a:spLocks/>
            </p:cNvSpPr>
            <p:nvPr/>
          </p:nvSpPr>
          <p:spPr>
            <a:xfrm>
              <a:off x="9996959" y="762410"/>
              <a:ext cx="1645920" cy="5212080"/>
            </a:xfrm>
            <a:prstGeom prst="roundRect">
              <a:avLst>
                <a:gd name="adj" fmla="val 4815"/>
              </a:avLst>
            </a:prstGeom>
            <a:solidFill>
              <a:srgbClr val="FFFFFF"/>
            </a:solidFill>
            <a:ln w="12700" cap="flat" cmpd="sng" algn="ctr">
              <a:solidFill>
                <a:srgbClr val="0033A0"/>
              </a:solidFill>
              <a:prstDash val="sysDash"/>
              <a:miter lim="800000"/>
            </a:ln>
            <a:effectLst/>
          </p:spPr>
          <p:txBody>
            <a:bodyPr rtlCol="0" anchor="ctr"/>
            <a:lstStyle/>
            <a:p>
              <a:pPr algn="ctr" defTabSz="1219123">
                <a:defRPr/>
              </a:pPr>
              <a:endParaRPr lang="en-US" sz="1333" b="1" kern="0" dirty="0">
                <a:solidFill>
                  <a:srgbClr val="000000"/>
                </a:solidFill>
                <a:latin typeface="Arial" panose="020B0604020202020204"/>
                <a:cs typeface="Calibri" panose="020F0502020204030204" pitchFamily="34" charset="0"/>
              </a:endParaRPr>
            </a:p>
          </p:txBody>
        </p:sp>
        <p:sp>
          <p:nvSpPr>
            <p:cNvPr id="11" name="Rounded Rectangle 10"/>
            <p:cNvSpPr>
              <a:spLocks/>
            </p:cNvSpPr>
            <p:nvPr/>
          </p:nvSpPr>
          <p:spPr>
            <a:xfrm>
              <a:off x="8236154" y="762410"/>
              <a:ext cx="1645920" cy="5212080"/>
            </a:xfrm>
            <a:prstGeom prst="roundRect">
              <a:avLst>
                <a:gd name="adj" fmla="val 4815"/>
              </a:avLst>
            </a:prstGeom>
            <a:solidFill>
              <a:srgbClr val="FFFFFF"/>
            </a:solidFill>
            <a:ln w="12700" cap="flat" cmpd="sng" algn="ctr">
              <a:solidFill>
                <a:srgbClr val="0033A0"/>
              </a:solidFill>
              <a:prstDash val="sysDash"/>
              <a:miter lim="800000"/>
            </a:ln>
            <a:effectLst/>
          </p:spPr>
          <p:txBody>
            <a:bodyPr rtlCol="0" anchor="ctr"/>
            <a:lstStyle/>
            <a:p>
              <a:pPr algn="ctr" defTabSz="1219123">
                <a:defRPr/>
              </a:pPr>
              <a:endParaRPr lang="en-US" sz="1333" b="1" kern="0" dirty="0">
                <a:solidFill>
                  <a:srgbClr val="000000"/>
                </a:solidFill>
                <a:latin typeface="Arial" panose="020B0604020202020204"/>
                <a:cs typeface="Calibri" panose="020F0502020204030204" pitchFamily="34" charset="0"/>
              </a:endParaRPr>
            </a:p>
          </p:txBody>
        </p:sp>
        <p:sp>
          <p:nvSpPr>
            <p:cNvPr id="12" name="Rounded Rectangle 11"/>
            <p:cNvSpPr>
              <a:spLocks/>
            </p:cNvSpPr>
            <p:nvPr/>
          </p:nvSpPr>
          <p:spPr>
            <a:xfrm>
              <a:off x="-6422" y="1969954"/>
              <a:ext cx="1280161" cy="457199"/>
            </a:xfrm>
            <a:prstGeom prst="roundRect">
              <a:avLst>
                <a:gd name="adj" fmla="val 4815"/>
              </a:avLst>
            </a:prstGeom>
            <a:noFill/>
            <a:ln>
              <a:noFill/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 defTabSz="1219123">
                <a:defRPr/>
              </a:pPr>
              <a:r>
                <a:rPr lang="en-US" sz="1333" b="1" dirty="0">
                  <a:solidFill>
                    <a:srgbClr val="000000"/>
                  </a:solidFill>
                  <a:latin typeface="Arial" panose="020B0604020202020204"/>
                  <a:cs typeface="Calibri" panose="020F0502020204030204" pitchFamily="34" charset="0"/>
                </a:rPr>
                <a:t>Product Management</a:t>
              </a:r>
            </a:p>
          </p:txBody>
        </p:sp>
        <p:grpSp>
          <p:nvGrpSpPr>
            <p:cNvPr id="13" name="Group 12"/>
            <p:cNvGrpSpPr/>
            <p:nvPr/>
          </p:nvGrpSpPr>
          <p:grpSpPr>
            <a:xfrm>
              <a:off x="1301915" y="1982110"/>
              <a:ext cx="1463040" cy="480122"/>
              <a:chOff x="9408376" y="2328334"/>
              <a:chExt cx="1711713" cy="480122"/>
            </a:xfrm>
          </p:grpSpPr>
          <p:sp>
            <p:nvSpPr>
              <p:cNvPr id="93" name="TextBox 92"/>
              <p:cNvSpPr txBox="1"/>
              <p:nvPr/>
            </p:nvSpPr>
            <p:spPr>
              <a:xfrm>
                <a:off x="9692503" y="2328334"/>
                <a:ext cx="934399" cy="48012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1219123">
                  <a:defRPr/>
                </a:pPr>
                <a:r>
                  <a:rPr lang="en-US" sz="1200" dirty="0">
                    <a:solidFill>
                      <a:srgbClr val="000000"/>
                    </a:solidFill>
                    <a:latin typeface="Arial" panose="020B0604020202020204"/>
                    <a:cs typeface="Calibri" panose="020F0502020204030204" pitchFamily="34" charset="0"/>
                  </a:rPr>
                  <a:t>Product</a:t>
                </a:r>
              </a:p>
              <a:p>
                <a:pPr defTabSz="1219123">
                  <a:defRPr/>
                </a:pPr>
                <a:r>
                  <a:rPr lang="en-US" sz="1200" dirty="0">
                    <a:solidFill>
                      <a:srgbClr val="000000"/>
                    </a:solidFill>
                    <a:latin typeface="Arial" panose="020B0604020202020204"/>
                    <a:cs typeface="Calibri" panose="020F0502020204030204" pitchFamily="34" charset="0"/>
                  </a:rPr>
                  <a:t>Backlogs</a:t>
                </a:r>
              </a:p>
            </p:txBody>
          </p:sp>
          <p:pic>
            <p:nvPicPr>
              <p:cNvPr id="94" name="Picture 93"/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10481915" y="2378658"/>
                <a:ext cx="638174" cy="352425"/>
              </a:xfrm>
              <a:prstGeom prst="rect">
                <a:avLst/>
              </a:prstGeom>
            </p:spPr>
          </p:pic>
          <p:pic>
            <p:nvPicPr>
              <p:cNvPr id="95" name="Picture 94"/>
              <p:cNvPicPr>
                <a:picLocks noChangeAspect="1"/>
              </p:cNvPicPr>
              <p:nvPr/>
            </p:nvPicPr>
            <p:blipFill>
              <a:blip r:embed="rId4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9408376" y="2356764"/>
                <a:ext cx="237726" cy="396212"/>
              </a:xfrm>
              <a:prstGeom prst="rect">
                <a:avLst/>
              </a:prstGeom>
            </p:spPr>
          </p:pic>
        </p:grpSp>
        <p:sp>
          <p:nvSpPr>
            <p:cNvPr id="14" name="Rounded Rectangle 13"/>
            <p:cNvSpPr>
              <a:spLocks/>
            </p:cNvSpPr>
            <p:nvPr/>
          </p:nvSpPr>
          <p:spPr>
            <a:xfrm>
              <a:off x="-6422" y="3427383"/>
              <a:ext cx="1280161" cy="457201"/>
            </a:xfrm>
            <a:prstGeom prst="roundRect">
              <a:avLst>
                <a:gd name="adj" fmla="val 4815"/>
              </a:avLst>
            </a:prstGeom>
            <a:noFill/>
            <a:ln>
              <a:noFill/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 defTabSz="1219123">
                <a:defRPr/>
              </a:pPr>
              <a:r>
                <a:rPr lang="en-US" sz="1333" b="1" dirty="0">
                  <a:solidFill>
                    <a:srgbClr val="000000"/>
                  </a:solidFill>
                  <a:latin typeface="Arial" panose="020B0604020202020204"/>
                  <a:cs typeface="Calibri" panose="020F0502020204030204" pitchFamily="34" charset="0"/>
                </a:rPr>
                <a:t>POD &amp; Delivery Teams</a:t>
              </a:r>
            </a:p>
          </p:txBody>
        </p:sp>
        <p:grpSp>
          <p:nvGrpSpPr>
            <p:cNvPr id="15" name="Group 14"/>
            <p:cNvGrpSpPr/>
            <p:nvPr/>
          </p:nvGrpSpPr>
          <p:grpSpPr>
            <a:xfrm>
              <a:off x="1392021" y="3444145"/>
              <a:ext cx="1440538" cy="480915"/>
              <a:chOff x="8899601" y="2647584"/>
              <a:chExt cx="1790372" cy="480914"/>
            </a:xfrm>
          </p:grpSpPr>
          <p:pic>
            <p:nvPicPr>
              <p:cNvPr id="91" name="Picture 90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899601" y="2652247"/>
                <a:ext cx="800100" cy="476251"/>
              </a:xfrm>
              <a:prstGeom prst="rect">
                <a:avLst/>
              </a:prstGeom>
            </p:spPr>
          </p:pic>
          <p:pic>
            <p:nvPicPr>
              <p:cNvPr id="92" name="Picture 91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889873" y="2647584"/>
                <a:ext cx="800100" cy="476251"/>
              </a:xfrm>
              <a:prstGeom prst="rect">
                <a:avLst/>
              </a:prstGeom>
            </p:spPr>
          </p:pic>
        </p:grpSp>
        <p:grpSp>
          <p:nvGrpSpPr>
            <p:cNvPr id="16" name="Group 15"/>
            <p:cNvGrpSpPr/>
            <p:nvPr/>
          </p:nvGrpSpPr>
          <p:grpSpPr>
            <a:xfrm>
              <a:off x="6617749" y="3437615"/>
              <a:ext cx="1314471" cy="463350"/>
              <a:chOff x="6323098" y="2429166"/>
              <a:chExt cx="1661509" cy="491397"/>
            </a:xfrm>
          </p:grpSpPr>
          <p:pic>
            <p:nvPicPr>
              <p:cNvPr id="87" name="Picture 86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323098" y="2442084"/>
                <a:ext cx="800100" cy="476251"/>
              </a:xfrm>
              <a:prstGeom prst="rect">
                <a:avLst/>
              </a:prstGeom>
            </p:spPr>
          </p:pic>
          <p:grpSp>
            <p:nvGrpSpPr>
              <p:cNvPr id="88" name="Group 87"/>
              <p:cNvGrpSpPr>
                <a:grpSpLocks noChangeAspect="1"/>
              </p:cNvGrpSpPr>
              <p:nvPr/>
            </p:nvGrpSpPr>
            <p:grpSpPr>
              <a:xfrm>
                <a:off x="7435967" y="2429166"/>
                <a:ext cx="548640" cy="491397"/>
                <a:chOff x="10734968" y="3668352"/>
                <a:chExt cx="1034592" cy="926648"/>
              </a:xfrm>
            </p:grpSpPr>
            <p:pic>
              <p:nvPicPr>
                <p:cNvPr id="89" name="Picture 88"/>
                <p:cNvPicPr>
                  <a:picLocks noChangeAspect="1"/>
                </p:cNvPicPr>
                <p:nvPr/>
              </p:nvPicPr>
              <p:blipFill>
                <a:blip r:embed="rId6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761957" y="3668352"/>
                  <a:ext cx="1007603" cy="433096"/>
                </a:xfrm>
                <a:prstGeom prst="rect">
                  <a:avLst/>
                </a:prstGeom>
              </p:spPr>
            </p:pic>
            <p:pic>
              <p:nvPicPr>
                <p:cNvPr id="90" name="Picture 89"/>
                <p:cNvPicPr>
                  <a:picLocks noChangeAspect="1"/>
                </p:cNvPicPr>
                <p:nvPr/>
              </p:nvPicPr>
              <p:blipFill>
                <a:blip r:embed="rId7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734968" y="4091769"/>
                  <a:ext cx="806083" cy="50323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7" name="Group 16"/>
            <p:cNvGrpSpPr/>
            <p:nvPr/>
          </p:nvGrpSpPr>
          <p:grpSpPr>
            <a:xfrm>
              <a:off x="3081993" y="3411576"/>
              <a:ext cx="1319780" cy="533649"/>
              <a:chOff x="4085471" y="3047986"/>
              <a:chExt cx="1926184" cy="541388"/>
            </a:xfrm>
          </p:grpSpPr>
          <p:pic>
            <p:nvPicPr>
              <p:cNvPr id="82" name="Picture 81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085471" y="3101929"/>
                <a:ext cx="800100" cy="476251"/>
              </a:xfrm>
              <a:prstGeom prst="rect">
                <a:avLst/>
              </a:prstGeom>
            </p:spPr>
          </p:pic>
          <p:grpSp>
            <p:nvGrpSpPr>
              <p:cNvPr id="83" name="Group 82"/>
              <p:cNvGrpSpPr/>
              <p:nvPr/>
            </p:nvGrpSpPr>
            <p:grpSpPr>
              <a:xfrm>
                <a:off x="4963194" y="3047986"/>
                <a:ext cx="1048461" cy="541388"/>
                <a:chOff x="5520687" y="3586699"/>
                <a:chExt cx="1048461" cy="541388"/>
              </a:xfrm>
            </p:grpSpPr>
            <p:pic>
              <p:nvPicPr>
                <p:cNvPr id="84" name="Picture 2" descr="Image result for man icon png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duotone>
                    <a:schemeClr val="accent1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26945" y="3586699"/>
                  <a:ext cx="435945" cy="28008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85" name="Picture 2" descr="Image result for man icon png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duotone>
                    <a:schemeClr val="accent1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520687" y="3848000"/>
                  <a:ext cx="435945" cy="28008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86" name="Picture 2" descr="Image result for man icon png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duotone>
                    <a:schemeClr val="accent1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33203" y="3848000"/>
                  <a:ext cx="435945" cy="28008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sp>
          <p:nvSpPr>
            <p:cNvPr id="18" name="L-Shape 17"/>
            <p:cNvSpPr/>
            <p:nvPr/>
          </p:nvSpPr>
          <p:spPr>
            <a:xfrm>
              <a:off x="2079019" y="3396584"/>
              <a:ext cx="1811022" cy="548641"/>
            </a:xfrm>
            <a:prstGeom prst="corner">
              <a:avLst>
                <a:gd name="adj1" fmla="val 50000"/>
                <a:gd name="adj2" fmla="val 275972"/>
              </a:avLst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08">
                <a:defRPr/>
              </a:pPr>
              <a:endParaRPr lang="en-US" sz="1600" dirty="0">
                <a:solidFill>
                  <a:srgbClr val="FFFFFF"/>
                </a:solidFill>
                <a:latin typeface="Arial" panose="020B0604020202020204"/>
                <a:cs typeface="Calibri" panose="020F0502020204030204" pitchFamily="34" charset="0"/>
              </a:endParaRPr>
            </a:p>
          </p:txBody>
        </p:sp>
        <p:grpSp>
          <p:nvGrpSpPr>
            <p:cNvPr id="19" name="Group 18"/>
            <p:cNvGrpSpPr/>
            <p:nvPr/>
          </p:nvGrpSpPr>
          <p:grpSpPr>
            <a:xfrm>
              <a:off x="-76638" y="2609892"/>
              <a:ext cx="11650090" cy="457200"/>
              <a:chOff x="440948" y="2276227"/>
              <a:chExt cx="11044311" cy="457200"/>
            </a:xfrm>
          </p:grpSpPr>
          <p:sp>
            <p:nvSpPr>
              <p:cNvPr id="80" name="Rounded Rectangle 79"/>
              <p:cNvSpPr>
                <a:spLocks/>
              </p:cNvSpPr>
              <p:nvPr/>
            </p:nvSpPr>
            <p:spPr>
              <a:xfrm>
                <a:off x="440948" y="2276227"/>
                <a:ext cx="1280160" cy="457200"/>
              </a:xfrm>
              <a:prstGeom prst="roundRect">
                <a:avLst>
                  <a:gd name="adj" fmla="val 4815"/>
                </a:avLst>
              </a:prstGeom>
              <a:noFill/>
              <a:ln>
                <a:noFill/>
                <a:prstDash val="sys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 defTabSz="1219123">
                  <a:defRPr/>
                </a:pPr>
                <a:r>
                  <a:rPr lang="en-US" sz="1333" b="1" dirty="0">
                    <a:solidFill>
                      <a:srgbClr val="000000"/>
                    </a:solidFill>
                    <a:latin typeface="Arial" panose="020B0604020202020204"/>
                    <a:cs typeface="Calibri" panose="020F0502020204030204" pitchFamily="34" charset="0"/>
                  </a:rPr>
                  <a:t>Platforms</a:t>
                </a:r>
              </a:p>
            </p:txBody>
          </p:sp>
          <p:sp>
            <p:nvSpPr>
              <p:cNvPr id="81" name="Rounded Rectangle 80"/>
              <p:cNvSpPr>
                <a:spLocks/>
              </p:cNvSpPr>
              <p:nvPr/>
            </p:nvSpPr>
            <p:spPr>
              <a:xfrm>
                <a:off x="1697990" y="2321947"/>
                <a:ext cx="9787269" cy="365759"/>
              </a:xfrm>
              <a:prstGeom prst="roundRect">
                <a:avLst>
                  <a:gd name="adj" fmla="val 4815"/>
                </a:avLst>
              </a:prstGeom>
              <a:solidFill>
                <a:schemeClr val="accent1"/>
              </a:solidFill>
              <a:ln w="12700">
                <a:solidFill>
                  <a:srgbClr val="134575"/>
                </a:solidFill>
                <a:prstDash val="sys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9123">
                  <a:defRPr/>
                </a:pPr>
                <a:r>
                  <a:rPr lang="en-US" sz="1200" b="1" dirty="0">
                    <a:solidFill>
                      <a:srgbClr val="FFFFFF"/>
                    </a:solidFill>
                    <a:latin typeface="Arial" panose="020B0604020202020204"/>
                    <a:cs typeface="Calibri" panose="020F0502020204030204" pitchFamily="34" charset="0"/>
                  </a:rPr>
                  <a:t>Application | Micro-services | API | Analytics / Reporting | Security / Authentication | Data</a:t>
                </a:r>
              </a:p>
            </p:txBody>
          </p:sp>
        </p:grpSp>
        <p:grpSp>
          <p:nvGrpSpPr>
            <p:cNvPr id="20" name="Group 19"/>
            <p:cNvGrpSpPr/>
            <p:nvPr/>
          </p:nvGrpSpPr>
          <p:grpSpPr>
            <a:xfrm>
              <a:off x="-6423" y="4282501"/>
              <a:ext cx="11554659" cy="1008000"/>
              <a:chOff x="102892" y="3579947"/>
              <a:chExt cx="11554659" cy="1008000"/>
            </a:xfrm>
          </p:grpSpPr>
          <p:sp>
            <p:nvSpPr>
              <p:cNvPr id="76" name="Rounded Rectangle 75"/>
              <p:cNvSpPr>
                <a:spLocks/>
              </p:cNvSpPr>
              <p:nvPr/>
            </p:nvSpPr>
            <p:spPr>
              <a:xfrm>
                <a:off x="102892" y="3579947"/>
                <a:ext cx="1280160" cy="748301"/>
              </a:xfrm>
              <a:prstGeom prst="roundRect">
                <a:avLst>
                  <a:gd name="adj" fmla="val 4815"/>
                </a:avLst>
              </a:prstGeom>
              <a:noFill/>
              <a:ln>
                <a:noFill/>
                <a:prstDash val="sys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 defTabSz="1219123">
                  <a:defRPr/>
                </a:pPr>
                <a:r>
                  <a:rPr lang="en-US" sz="1333" b="1" dirty="0">
                    <a:solidFill>
                      <a:srgbClr val="000000"/>
                    </a:solidFill>
                    <a:latin typeface="Arial" panose="020B0604020202020204"/>
                    <a:cs typeface="Calibri" panose="020F0502020204030204" pitchFamily="34" charset="0"/>
                  </a:rPr>
                  <a:t>Technology Operations</a:t>
                </a:r>
              </a:p>
            </p:txBody>
          </p:sp>
          <p:grpSp>
            <p:nvGrpSpPr>
              <p:cNvPr id="77" name="Group 76"/>
              <p:cNvGrpSpPr/>
              <p:nvPr/>
            </p:nvGrpSpPr>
            <p:grpSpPr>
              <a:xfrm>
                <a:off x="1358668" y="3777451"/>
                <a:ext cx="10298883" cy="810496"/>
                <a:chOff x="1358668" y="3803008"/>
                <a:chExt cx="10298883" cy="810496"/>
              </a:xfrm>
            </p:grpSpPr>
            <p:sp>
              <p:nvSpPr>
                <p:cNvPr id="78" name="Rounded Rectangle 77"/>
                <p:cNvSpPr>
                  <a:spLocks/>
                </p:cNvSpPr>
                <p:nvPr/>
              </p:nvSpPr>
              <p:spPr>
                <a:xfrm>
                  <a:off x="1358668" y="3803008"/>
                  <a:ext cx="10298883" cy="365761"/>
                </a:xfrm>
                <a:prstGeom prst="roundRect">
                  <a:avLst>
                    <a:gd name="adj" fmla="val 4815"/>
                  </a:avLst>
                </a:prstGeom>
                <a:solidFill>
                  <a:srgbClr val="7F7F7F"/>
                </a:solidFill>
                <a:ln w="12700">
                  <a:solidFill>
                    <a:schemeClr val="tx1">
                      <a:lumMod val="65000"/>
                      <a:lumOff val="35000"/>
                    </a:schemeClr>
                  </a:solidFill>
                  <a:prstDash val="sysDash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219123">
                    <a:defRPr/>
                  </a:pPr>
                  <a:r>
                    <a:rPr lang="en-US" sz="1200" b="1" dirty="0">
                      <a:solidFill>
                        <a:srgbClr val="FFFFFF"/>
                      </a:solidFill>
                      <a:latin typeface="Arial" panose="020B0604020202020204"/>
                      <a:cs typeface="Calibri" panose="020F0502020204030204" pitchFamily="34" charset="0"/>
                    </a:rPr>
                    <a:t>SmartOps | Biz Service Catalog | Hybrid Cloud Ops</a:t>
                  </a:r>
                </a:p>
              </p:txBody>
            </p:sp>
            <p:sp>
              <p:nvSpPr>
                <p:cNvPr id="79" name="Rounded Rectangle 78"/>
                <p:cNvSpPr>
                  <a:spLocks/>
                </p:cNvSpPr>
                <p:nvPr/>
              </p:nvSpPr>
              <p:spPr>
                <a:xfrm>
                  <a:off x="1358668" y="4219285"/>
                  <a:ext cx="10293888" cy="394219"/>
                </a:xfrm>
                <a:prstGeom prst="roundRect">
                  <a:avLst>
                    <a:gd name="adj" fmla="val 4815"/>
                  </a:avLst>
                </a:prstGeom>
                <a:solidFill>
                  <a:srgbClr val="7F7F7F"/>
                </a:solidFill>
                <a:ln w="12700">
                  <a:solidFill>
                    <a:schemeClr val="tx1">
                      <a:lumMod val="65000"/>
                      <a:lumOff val="35000"/>
                    </a:schemeClr>
                  </a:solidFill>
                  <a:prstDash val="sysDash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219123">
                    <a:defRPr/>
                  </a:pPr>
                  <a:r>
                    <a:rPr lang="en-US" sz="1200" b="1" dirty="0">
                      <a:solidFill>
                        <a:srgbClr val="FFFFFF"/>
                      </a:solidFill>
                      <a:latin typeface="Arial" panose="020B0604020202020204"/>
                      <a:cs typeface="Calibri" panose="020F0502020204030204" pitchFamily="34" charset="0"/>
                    </a:rPr>
                    <a:t>Digital Service Desk | Biz Command Center | Security Operations Center | Infrastructure | Employee Experience | Information Security | Reliability Engineering | App Management</a:t>
                  </a:r>
                </a:p>
              </p:txBody>
            </p:sp>
          </p:grpSp>
        </p:grpSp>
        <p:grpSp>
          <p:nvGrpSpPr>
            <p:cNvPr id="21" name="Group 20"/>
            <p:cNvGrpSpPr/>
            <p:nvPr/>
          </p:nvGrpSpPr>
          <p:grpSpPr>
            <a:xfrm>
              <a:off x="-60309" y="5382990"/>
              <a:ext cx="11608546" cy="519603"/>
              <a:chOff x="49006" y="5049324"/>
              <a:chExt cx="11608546" cy="519602"/>
            </a:xfrm>
          </p:grpSpPr>
          <p:sp>
            <p:nvSpPr>
              <p:cNvPr id="74" name="Rounded Rectangle 73"/>
              <p:cNvSpPr>
                <a:spLocks/>
              </p:cNvSpPr>
              <p:nvPr/>
            </p:nvSpPr>
            <p:spPr>
              <a:xfrm>
                <a:off x="49006" y="5049324"/>
                <a:ext cx="1334047" cy="519602"/>
              </a:xfrm>
              <a:prstGeom prst="roundRect">
                <a:avLst>
                  <a:gd name="adj" fmla="val 4815"/>
                </a:avLst>
              </a:prstGeom>
              <a:noFill/>
              <a:ln>
                <a:noFill/>
                <a:prstDash val="sys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 defTabSz="1219123">
                  <a:defRPr/>
                </a:pPr>
                <a:r>
                  <a:rPr lang="en-US" sz="1333" b="1" dirty="0">
                    <a:solidFill>
                      <a:srgbClr val="000000"/>
                    </a:solidFill>
                    <a:latin typeface="Arial" panose="020B0604020202020204"/>
                    <a:cs typeface="Calibri" panose="020F0502020204030204" pitchFamily="34" charset="0"/>
                  </a:rPr>
                  <a:t>Foundational Services</a:t>
                </a:r>
              </a:p>
            </p:txBody>
          </p:sp>
          <p:sp>
            <p:nvSpPr>
              <p:cNvPr id="75" name="Rounded Rectangle 74"/>
              <p:cNvSpPr>
                <a:spLocks/>
              </p:cNvSpPr>
              <p:nvPr/>
            </p:nvSpPr>
            <p:spPr>
              <a:xfrm>
                <a:off x="1358668" y="5089518"/>
                <a:ext cx="10298884" cy="394218"/>
              </a:xfrm>
              <a:prstGeom prst="roundRect">
                <a:avLst>
                  <a:gd name="adj" fmla="val 4815"/>
                </a:avLst>
              </a:prstGeom>
              <a:solidFill>
                <a:srgbClr val="7F7F7F"/>
              </a:solidFill>
              <a:ln w="12700">
                <a:solidFill>
                  <a:schemeClr val="tx1">
                    <a:lumMod val="65000"/>
                    <a:lumOff val="35000"/>
                  </a:schemeClr>
                </a:solidFill>
                <a:prstDash val="sys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9123">
                  <a:defRPr/>
                </a:pPr>
                <a:r>
                  <a:rPr lang="en-US" sz="1200" b="1" dirty="0">
                    <a:solidFill>
                      <a:srgbClr val="FFFFFF"/>
                    </a:solidFill>
                    <a:latin typeface="Arial" panose="020B0604020202020204"/>
                    <a:cs typeface="Calibri" panose="020F0502020204030204" pitchFamily="34" charset="0"/>
                  </a:rPr>
                  <a:t>Enterprise Software &amp; Tools | Automation | Service Registry | Cloud | Agile | DevSecOps</a:t>
                </a:r>
              </a:p>
            </p:txBody>
          </p:sp>
        </p:grpSp>
        <p:sp>
          <p:nvSpPr>
            <p:cNvPr id="22" name="Rounded Rectangle 21"/>
            <p:cNvSpPr>
              <a:spLocks/>
            </p:cNvSpPr>
            <p:nvPr/>
          </p:nvSpPr>
          <p:spPr>
            <a:xfrm>
              <a:off x="-6423" y="916395"/>
              <a:ext cx="1280161" cy="334583"/>
            </a:xfrm>
            <a:prstGeom prst="roundRect">
              <a:avLst>
                <a:gd name="adj" fmla="val 4815"/>
              </a:avLst>
            </a:prstGeom>
            <a:noFill/>
            <a:ln>
              <a:noFill/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 defTabSz="1219123">
                <a:defRPr/>
              </a:pPr>
              <a:r>
                <a:rPr lang="en-US" sz="1333" b="1" dirty="0">
                  <a:solidFill>
                    <a:srgbClr val="000000"/>
                  </a:solidFill>
                  <a:latin typeface="Arial" panose="020B0604020202020204"/>
                  <a:cs typeface="Calibri" panose="020F0502020204030204" pitchFamily="34" charset="0"/>
                </a:rPr>
                <a:t>Products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214395" y="806491"/>
              <a:ext cx="1770643" cy="522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9123">
                <a:defRPr/>
              </a:pPr>
              <a:r>
                <a:rPr lang="en-US" sz="1333" b="1" dirty="0">
                  <a:solidFill>
                    <a:srgbClr val="000000"/>
                  </a:solidFill>
                  <a:latin typeface="Arial" panose="020B0604020202020204"/>
                  <a:cs typeface="Calibri" panose="020F0502020204030204" pitchFamily="34" charset="0"/>
                </a:rPr>
                <a:t>Customer Experience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5338170" y="806491"/>
              <a:ext cx="607267" cy="3093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1219123">
                <a:defRPr/>
              </a:pPr>
              <a:r>
                <a:rPr lang="en-US" sz="1333" b="1" dirty="0">
                  <a:solidFill>
                    <a:srgbClr val="000000"/>
                  </a:solidFill>
                  <a:latin typeface="Arial" panose="020B0604020202020204"/>
                  <a:cs typeface="Calibri" panose="020F0502020204030204" pitchFamily="34" charset="0"/>
                </a:rPr>
                <a:t>R&amp;D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8187771" y="806491"/>
              <a:ext cx="1694302" cy="6508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1219123">
                <a:defRPr/>
              </a:pPr>
              <a:r>
                <a:rPr lang="en-US" sz="1333" b="1" dirty="0">
                  <a:solidFill>
                    <a:srgbClr val="000000"/>
                  </a:solidFill>
                  <a:latin typeface="Arial" panose="020B0604020202020204"/>
                  <a:cs typeface="Calibri" panose="020F0502020204030204" pitchFamily="34" charset="0"/>
                </a:rPr>
                <a:t>Corp. Functions – </a:t>
              </a:r>
              <a:r>
                <a:rPr lang="en-US" sz="1067" b="1" dirty="0">
                  <a:solidFill>
                    <a:srgbClr val="000000"/>
                  </a:solidFill>
                  <a:latin typeface="Arial" panose="020B0604020202020204"/>
                  <a:cs typeface="Calibri" panose="020F0502020204030204" pitchFamily="34" charset="0"/>
                </a:rPr>
                <a:t>HR, Finance, Procurement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2987816" y="806491"/>
              <a:ext cx="1770643" cy="3093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9123">
                <a:defRPr/>
              </a:pPr>
              <a:r>
                <a:rPr lang="en-US" sz="1333" b="1" dirty="0">
                  <a:solidFill>
                    <a:srgbClr val="000000"/>
                  </a:solidFill>
                  <a:latin typeface="Arial" panose="020B0604020202020204"/>
                  <a:cs typeface="Calibri" panose="020F0502020204030204" pitchFamily="34" charset="0"/>
                </a:rPr>
                <a:t>Marketing &amp; Sales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6449275" y="691221"/>
              <a:ext cx="1712425" cy="7359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1219123">
                <a:defRPr/>
              </a:pPr>
              <a:r>
                <a:rPr lang="en-US" sz="1333" b="1" dirty="0">
                  <a:solidFill>
                    <a:srgbClr val="000000"/>
                  </a:solidFill>
                  <a:latin typeface="Arial" panose="020B0604020202020204"/>
                  <a:cs typeface="Calibri" panose="020F0502020204030204" pitchFamily="34" charset="0"/>
                </a:rPr>
                <a:t>Planning, Manufacturing, SCM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9933644" y="806491"/>
              <a:ext cx="1712425" cy="522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1219123">
                <a:defRPr/>
              </a:pPr>
              <a:r>
                <a:rPr lang="en-US" sz="1333" b="1" dirty="0">
                  <a:solidFill>
                    <a:srgbClr val="000000"/>
                  </a:solidFill>
                  <a:latin typeface="Arial" panose="020B0604020202020204"/>
                  <a:cs typeface="Calibri" panose="020F0502020204030204" pitchFamily="34" charset="0"/>
                </a:rPr>
                <a:t>Analytics &amp; Insights</a:t>
              </a:r>
            </a:p>
          </p:txBody>
        </p:sp>
        <p:grpSp>
          <p:nvGrpSpPr>
            <p:cNvPr id="29" name="Group 28"/>
            <p:cNvGrpSpPr/>
            <p:nvPr/>
          </p:nvGrpSpPr>
          <p:grpSpPr>
            <a:xfrm>
              <a:off x="4861815" y="3331967"/>
              <a:ext cx="1319780" cy="533649"/>
              <a:chOff x="4085471" y="3047986"/>
              <a:chExt cx="1926184" cy="541388"/>
            </a:xfrm>
          </p:grpSpPr>
          <p:pic>
            <p:nvPicPr>
              <p:cNvPr id="69" name="Picture 68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085471" y="3101929"/>
                <a:ext cx="800100" cy="476251"/>
              </a:xfrm>
              <a:prstGeom prst="rect">
                <a:avLst/>
              </a:prstGeom>
            </p:spPr>
          </p:pic>
          <p:grpSp>
            <p:nvGrpSpPr>
              <p:cNvPr id="70" name="Group 69"/>
              <p:cNvGrpSpPr/>
              <p:nvPr/>
            </p:nvGrpSpPr>
            <p:grpSpPr>
              <a:xfrm>
                <a:off x="4963194" y="3047986"/>
                <a:ext cx="1048461" cy="541388"/>
                <a:chOff x="5520687" y="3586699"/>
                <a:chExt cx="1048461" cy="541388"/>
              </a:xfrm>
            </p:grpSpPr>
            <p:pic>
              <p:nvPicPr>
                <p:cNvPr id="71" name="Picture 2" descr="Image result for man icon png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duotone>
                    <a:schemeClr val="accent1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26945" y="3586699"/>
                  <a:ext cx="435945" cy="28008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72" name="Picture 2" descr="Image result for man icon png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duotone>
                    <a:schemeClr val="accent1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520687" y="3848000"/>
                  <a:ext cx="435945" cy="28008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73" name="Picture 2" descr="Image result for man icon png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duotone>
                    <a:schemeClr val="accent1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33203" y="3848000"/>
                  <a:ext cx="435945" cy="28008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grpSp>
          <p:nvGrpSpPr>
            <p:cNvPr id="30" name="Group 29"/>
            <p:cNvGrpSpPr/>
            <p:nvPr/>
          </p:nvGrpSpPr>
          <p:grpSpPr>
            <a:xfrm>
              <a:off x="8429189" y="3387157"/>
              <a:ext cx="1314471" cy="463350"/>
              <a:chOff x="6323098" y="2429166"/>
              <a:chExt cx="1661509" cy="491397"/>
            </a:xfrm>
          </p:grpSpPr>
          <p:pic>
            <p:nvPicPr>
              <p:cNvPr id="65" name="Picture 64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323098" y="2442084"/>
                <a:ext cx="800100" cy="476251"/>
              </a:xfrm>
              <a:prstGeom prst="rect">
                <a:avLst/>
              </a:prstGeom>
            </p:spPr>
          </p:pic>
          <p:grpSp>
            <p:nvGrpSpPr>
              <p:cNvPr id="66" name="Group 65"/>
              <p:cNvGrpSpPr>
                <a:grpSpLocks noChangeAspect="1"/>
              </p:cNvGrpSpPr>
              <p:nvPr/>
            </p:nvGrpSpPr>
            <p:grpSpPr>
              <a:xfrm>
                <a:off x="7435967" y="2429166"/>
                <a:ext cx="548640" cy="491397"/>
                <a:chOff x="10734968" y="3668352"/>
                <a:chExt cx="1034592" cy="926648"/>
              </a:xfrm>
            </p:grpSpPr>
            <p:pic>
              <p:nvPicPr>
                <p:cNvPr id="67" name="Picture 66"/>
                <p:cNvPicPr>
                  <a:picLocks noChangeAspect="1"/>
                </p:cNvPicPr>
                <p:nvPr/>
              </p:nvPicPr>
              <p:blipFill>
                <a:blip r:embed="rId6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761957" y="3668352"/>
                  <a:ext cx="1007603" cy="433096"/>
                </a:xfrm>
                <a:prstGeom prst="rect">
                  <a:avLst/>
                </a:prstGeom>
              </p:spPr>
            </p:pic>
            <p:pic>
              <p:nvPicPr>
                <p:cNvPr id="68" name="Picture 67"/>
                <p:cNvPicPr>
                  <a:picLocks noChangeAspect="1"/>
                </p:cNvPicPr>
                <p:nvPr/>
              </p:nvPicPr>
              <p:blipFill>
                <a:blip r:embed="rId7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734968" y="4091769"/>
                  <a:ext cx="806083" cy="50323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31" name="Group 30"/>
            <p:cNvGrpSpPr/>
            <p:nvPr/>
          </p:nvGrpSpPr>
          <p:grpSpPr>
            <a:xfrm>
              <a:off x="10161204" y="3407119"/>
              <a:ext cx="1440538" cy="480915"/>
              <a:chOff x="8899601" y="2647584"/>
              <a:chExt cx="1790372" cy="480914"/>
            </a:xfrm>
          </p:grpSpPr>
          <p:pic>
            <p:nvPicPr>
              <p:cNvPr id="63" name="Picture 62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899601" y="2652247"/>
                <a:ext cx="800100" cy="476251"/>
              </a:xfrm>
              <a:prstGeom prst="rect">
                <a:avLst/>
              </a:prstGeom>
            </p:spPr>
          </p:pic>
          <p:pic>
            <p:nvPicPr>
              <p:cNvPr id="64" name="Picture 63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889873" y="2647584"/>
                <a:ext cx="800100" cy="476251"/>
              </a:xfrm>
              <a:prstGeom prst="rect">
                <a:avLst/>
              </a:prstGeom>
            </p:spPr>
          </p:pic>
        </p:grp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02971816-BA8A-C44E-ADEC-77A892E5D36B}"/>
                </a:ext>
              </a:extLst>
            </p:cNvPr>
            <p:cNvSpPr/>
            <p:nvPr/>
          </p:nvSpPr>
          <p:spPr>
            <a:xfrm rot="16200000">
              <a:off x="11537146" y="2043117"/>
              <a:ext cx="726414" cy="407135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>
                <a:defRPr/>
              </a:pPr>
              <a:r>
                <a:rPr lang="en-US" sz="1333" b="1" dirty="0">
                  <a:solidFill>
                    <a:srgbClr val="FFFFFF"/>
                  </a:solidFill>
                  <a:latin typeface="Arial" panose="020B0604020202020204"/>
                </a:rPr>
                <a:t>Plan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7461491A-36EC-5E4D-B34C-0F265BC4FB4A}"/>
                </a:ext>
              </a:extLst>
            </p:cNvPr>
            <p:cNvSpPr/>
            <p:nvPr/>
          </p:nvSpPr>
          <p:spPr>
            <a:xfrm rot="16200000">
              <a:off x="11568380" y="3384563"/>
              <a:ext cx="663946" cy="407135"/>
            </a:xfrm>
            <a:prstGeom prst="rect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0" rIns="0" rtlCol="0" anchor="ctr"/>
            <a:lstStyle/>
            <a:p>
              <a:pPr algn="ctr" defTabSz="1625519">
                <a:defRPr/>
              </a:pPr>
              <a:r>
                <a:rPr lang="en-US" sz="1333" b="1" kern="0" dirty="0">
                  <a:solidFill>
                    <a:srgbClr val="FFFFFF"/>
                  </a:solidFill>
                  <a:latin typeface="Arial" panose="020B0604020202020204"/>
                </a:rPr>
                <a:t>Build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AEDC3850-A6B7-4F49-A949-8C924568BA65}"/>
                </a:ext>
              </a:extLst>
            </p:cNvPr>
            <p:cNvSpPr/>
            <p:nvPr/>
          </p:nvSpPr>
          <p:spPr>
            <a:xfrm rot="16200000">
              <a:off x="11568379" y="4699744"/>
              <a:ext cx="663948" cy="407135"/>
            </a:xfrm>
            <a:prstGeom prst="rect">
              <a:avLst/>
            </a:prstGeom>
            <a:solidFill>
              <a:srgbClr val="7F7F7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625519">
                <a:defRPr/>
              </a:pPr>
              <a:r>
                <a:rPr lang="en-US" sz="1333" b="1" kern="0" dirty="0">
                  <a:solidFill>
                    <a:srgbClr val="FFFFFF"/>
                  </a:solidFill>
                  <a:latin typeface="Arial" panose="020B0604020202020204"/>
                </a:rPr>
                <a:t>Run</a:t>
              </a:r>
            </a:p>
          </p:txBody>
        </p:sp>
        <p:grpSp>
          <p:nvGrpSpPr>
            <p:cNvPr id="41" name="Group 40"/>
            <p:cNvGrpSpPr/>
            <p:nvPr/>
          </p:nvGrpSpPr>
          <p:grpSpPr>
            <a:xfrm>
              <a:off x="3049234" y="1982110"/>
              <a:ext cx="1463040" cy="480122"/>
              <a:chOff x="9408376" y="2328334"/>
              <a:chExt cx="1711713" cy="480122"/>
            </a:xfrm>
          </p:grpSpPr>
          <p:sp>
            <p:nvSpPr>
              <p:cNvPr id="60" name="TextBox 59"/>
              <p:cNvSpPr txBox="1"/>
              <p:nvPr/>
            </p:nvSpPr>
            <p:spPr>
              <a:xfrm>
                <a:off x="9692503" y="2328334"/>
                <a:ext cx="934399" cy="48012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1219123">
                  <a:defRPr/>
                </a:pPr>
                <a:r>
                  <a:rPr lang="en-US" sz="1200" dirty="0">
                    <a:solidFill>
                      <a:srgbClr val="000000"/>
                    </a:solidFill>
                    <a:latin typeface="Arial" panose="020B0604020202020204"/>
                    <a:cs typeface="Calibri" panose="020F0502020204030204" pitchFamily="34" charset="0"/>
                  </a:rPr>
                  <a:t>Product</a:t>
                </a:r>
              </a:p>
              <a:p>
                <a:pPr defTabSz="1219123">
                  <a:defRPr/>
                </a:pPr>
                <a:r>
                  <a:rPr lang="en-US" sz="1200" dirty="0">
                    <a:solidFill>
                      <a:srgbClr val="000000"/>
                    </a:solidFill>
                    <a:latin typeface="Arial" panose="020B0604020202020204"/>
                    <a:cs typeface="Calibri" panose="020F0502020204030204" pitchFamily="34" charset="0"/>
                  </a:rPr>
                  <a:t>Backlogs</a:t>
                </a:r>
              </a:p>
            </p:txBody>
          </p:sp>
          <p:pic>
            <p:nvPicPr>
              <p:cNvPr id="61" name="Picture 60"/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10481915" y="2378658"/>
                <a:ext cx="638174" cy="352425"/>
              </a:xfrm>
              <a:prstGeom prst="rect">
                <a:avLst/>
              </a:prstGeom>
            </p:spPr>
          </p:pic>
          <p:pic>
            <p:nvPicPr>
              <p:cNvPr id="62" name="Picture 61"/>
              <p:cNvPicPr>
                <a:picLocks noChangeAspect="1"/>
              </p:cNvPicPr>
              <p:nvPr/>
            </p:nvPicPr>
            <p:blipFill>
              <a:blip r:embed="rId4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9408376" y="2356764"/>
                <a:ext cx="237726" cy="396212"/>
              </a:xfrm>
              <a:prstGeom prst="rect">
                <a:avLst/>
              </a:prstGeom>
            </p:spPr>
          </p:pic>
        </p:grpSp>
        <p:grpSp>
          <p:nvGrpSpPr>
            <p:cNvPr id="42" name="Group 41"/>
            <p:cNvGrpSpPr/>
            <p:nvPr/>
          </p:nvGrpSpPr>
          <p:grpSpPr>
            <a:xfrm>
              <a:off x="4791340" y="1982110"/>
              <a:ext cx="1463040" cy="480122"/>
              <a:chOff x="9408376" y="2328334"/>
              <a:chExt cx="1711713" cy="480122"/>
            </a:xfrm>
          </p:grpSpPr>
          <p:sp>
            <p:nvSpPr>
              <p:cNvPr id="57" name="TextBox 56"/>
              <p:cNvSpPr txBox="1"/>
              <p:nvPr/>
            </p:nvSpPr>
            <p:spPr>
              <a:xfrm>
                <a:off x="9692503" y="2328334"/>
                <a:ext cx="934399" cy="48012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1219123">
                  <a:defRPr/>
                </a:pPr>
                <a:r>
                  <a:rPr lang="en-US" sz="1200" dirty="0">
                    <a:solidFill>
                      <a:srgbClr val="000000"/>
                    </a:solidFill>
                    <a:latin typeface="Arial" panose="020B0604020202020204"/>
                    <a:cs typeface="Calibri" panose="020F0502020204030204" pitchFamily="34" charset="0"/>
                  </a:rPr>
                  <a:t>Product</a:t>
                </a:r>
              </a:p>
              <a:p>
                <a:pPr defTabSz="1219123">
                  <a:defRPr/>
                </a:pPr>
                <a:r>
                  <a:rPr lang="en-US" sz="1200" dirty="0">
                    <a:solidFill>
                      <a:srgbClr val="000000"/>
                    </a:solidFill>
                    <a:latin typeface="Arial" panose="020B0604020202020204"/>
                    <a:cs typeface="Calibri" panose="020F0502020204030204" pitchFamily="34" charset="0"/>
                  </a:rPr>
                  <a:t>Backlogs</a:t>
                </a:r>
              </a:p>
            </p:txBody>
          </p:sp>
          <p:pic>
            <p:nvPicPr>
              <p:cNvPr id="58" name="Picture 57"/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10481915" y="2378658"/>
                <a:ext cx="638174" cy="352425"/>
              </a:xfrm>
              <a:prstGeom prst="rect">
                <a:avLst/>
              </a:prstGeom>
            </p:spPr>
          </p:pic>
          <p:pic>
            <p:nvPicPr>
              <p:cNvPr id="59" name="Picture 58"/>
              <p:cNvPicPr>
                <a:picLocks noChangeAspect="1"/>
              </p:cNvPicPr>
              <p:nvPr/>
            </p:nvPicPr>
            <p:blipFill>
              <a:blip r:embed="rId4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9408376" y="2356764"/>
                <a:ext cx="237726" cy="396212"/>
              </a:xfrm>
              <a:prstGeom prst="rect">
                <a:avLst/>
              </a:prstGeom>
            </p:spPr>
          </p:pic>
        </p:grpSp>
        <p:grpSp>
          <p:nvGrpSpPr>
            <p:cNvPr id="43" name="Group 42"/>
            <p:cNvGrpSpPr/>
            <p:nvPr/>
          </p:nvGrpSpPr>
          <p:grpSpPr>
            <a:xfrm>
              <a:off x="6573967" y="1982110"/>
              <a:ext cx="1463040" cy="480122"/>
              <a:chOff x="9408376" y="2328334"/>
              <a:chExt cx="1711713" cy="480122"/>
            </a:xfrm>
          </p:grpSpPr>
          <p:sp>
            <p:nvSpPr>
              <p:cNvPr id="54" name="TextBox 53"/>
              <p:cNvSpPr txBox="1"/>
              <p:nvPr/>
            </p:nvSpPr>
            <p:spPr>
              <a:xfrm>
                <a:off x="9692503" y="2328334"/>
                <a:ext cx="934399" cy="48012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1219123">
                  <a:defRPr/>
                </a:pPr>
                <a:r>
                  <a:rPr lang="en-US" sz="1200" dirty="0">
                    <a:solidFill>
                      <a:srgbClr val="000000"/>
                    </a:solidFill>
                    <a:latin typeface="Arial" panose="020B0604020202020204"/>
                    <a:cs typeface="Calibri" panose="020F0502020204030204" pitchFamily="34" charset="0"/>
                  </a:rPr>
                  <a:t>Product</a:t>
                </a:r>
              </a:p>
              <a:p>
                <a:pPr defTabSz="1219123">
                  <a:defRPr/>
                </a:pPr>
                <a:r>
                  <a:rPr lang="en-US" sz="1200" dirty="0">
                    <a:solidFill>
                      <a:srgbClr val="000000"/>
                    </a:solidFill>
                    <a:latin typeface="Arial" panose="020B0604020202020204"/>
                    <a:cs typeface="Calibri" panose="020F0502020204030204" pitchFamily="34" charset="0"/>
                  </a:rPr>
                  <a:t>Backlogs</a:t>
                </a:r>
              </a:p>
            </p:txBody>
          </p:sp>
          <p:pic>
            <p:nvPicPr>
              <p:cNvPr id="55" name="Picture 54"/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10481915" y="2378658"/>
                <a:ext cx="638174" cy="352425"/>
              </a:xfrm>
              <a:prstGeom prst="rect">
                <a:avLst/>
              </a:prstGeom>
            </p:spPr>
          </p:pic>
          <p:pic>
            <p:nvPicPr>
              <p:cNvPr id="56" name="Picture 55"/>
              <p:cNvPicPr>
                <a:picLocks noChangeAspect="1"/>
              </p:cNvPicPr>
              <p:nvPr/>
            </p:nvPicPr>
            <p:blipFill>
              <a:blip r:embed="rId4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9408376" y="2356764"/>
                <a:ext cx="237726" cy="396212"/>
              </a:xfrm>
              <a:prstGeom prst="rect">
                <a:avLst/>
              </a:prstGeom>
            </p:spPr>
          </p:pic>
        </p:grpSp>
        <p:grpSp>
          <p:nvGrpSpPr>
            <p:cNvPr id="44" name="Group 43"/>
            <p:cNvGrpSpPr/>
            <p:nvPr/>
          </p:nvGrpSpPr>
          <p:grpSpPr>
            <a:xfrm>
              <a:off x="8354719" y="1982110"/>
              <a:ext cx="1463040" cy="480122"/>
              <a:chOff x="9408376" y="2328334"/>
              <a:chExt cx="1711713" cy="480122"/>
            </a:xfrm>
          </p:grpSpPr>
          <p:sp>
            <p:nvSpPr>
              <p:cNvPr id="51" name="TextBox 50"/>
              <p:cNvSpPr txBox="1"/>
              <p:nvPr/>
            </p:nvSpPr>
            <p:spPr>
              <a:xfrm>
                <a:off x="9692503" y="2328334"/>
                <a:ext cx="934399" cy="48012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1219123">
                  <a:defRPr/>
                </a:pPr>
                <a:r>
                  <a:rPr lang="en-US" sz="1200" dirty="0">
                    <a:solidFill>
                      <a:srgbClr val="000000"/>
                    </a:solidFill>
                    <a:latin typeface="Arial" panose="020B0604020202020204"/>
                    <a:cs typeface="Calibri" panose="020F0502020204030204" pitchFamily="34" charset="0"/>
                  </a:rPr>
                  <a:t>Product</a:t>
                </a:r>
              </a:p>
              <a:p>
                <a:pPr defTabSz="1219123">
                  <a:defRPr/>
                </a:pPr>
                <a:r>
                  <a:rPr lang="en-US" sz="1200" dirty="0">
                    <a:solidFill>
                      <a:srgbClr val="000000"/>
                    </a:solidFill>
                    <a:latin typeface="Arial" panose="020B0604020202020204"/>
                    <a:cs typeface="Calibri" panose="020F0502020204030204" pitchFamily="34" charset="0"/>
                  </a:rPr>
                  <a:t>Backlogs</a:t>
                </a:r>
              </a:p>
            </p:txBody>
          </p:sp>
          <p:pic>
            <p:nvPicPr>
              <p:cNvPr id="52" name="Picture 51"/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10481915" y="2378658"/>
                <a:ext cx="638174" cy="352425"/>
              </a:xfrm>
              <a:prstGeom prst="rect">
                <a:avLst/>
              </a:prstGeom>
            </p:spPr>
          </p:pic>
          <p:pic>
            <p:nvPicPr>
              <p:cNvPr id="53" name="Picture 52"/>
              <p:cNvPicPr>
                <a:picLocks noChangeAspect="1"/>
              </p:cNvPicPr>
              <p:nvPr/>
            </p:nvPicPr>
            <p:blipFill>
              <a:blip r:embed="rId4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9408376" y="2356764"/>
                <a:ext cx="237726" cy="396212"/>
              </a:xfrm>
              <a:prstGeom prst="rect">
                <a:avLst/>
              </a:prstGeom>
            </p:spPr>
          </p:pic>
        </p:grpSp>
        <p:grpSp>
          <p:nvGrpSpPr>
            <p:cNvPr id="45" name="Group 44"/>
            <p:cNvGrpSpPr/>
            <p:nvPr/>
          </p:nvGrpSpPr>
          <p:grpSpPr>
            <a:xfrm>
              <a:off x="10134797" y="1982110"/>
              <a:ext cx="1463040" cy="480122"/>
              <a:chOff x="9408376" y="2328334"/>
              <a:chExt cx="1711713" cy="480122"/>
            </a:xfrm>
          </p:grpSpPr>
          <p:sp>
            <p:nvSpPr>
              <p:cNvPr id="48" name="TextBox 47"/>
              <p:cNvSpPr txBox="1"/>
              <p:nvPr/>
            </p:nvSpPr>
            <p:spPr>
              <a:xfrm>
                <a:off x="9692503" y="2328334"/>
                <a:ext cx="934399" cy="48012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1219123">
                  <a:defRPr/>
                </a:pPr>
                <a:r>
                  <a:rPr lang="en-US" sz="1200" dirty="0">
                    <a:solidFill>
                      <a:srgbClr val="000000"/>
                    </a:solidFill>
                    <a:latin typeface="Arial" panose="020B0604020202020204"/>
                    <a:cs typeface="Calibri" panose="020F0502020204030204" pitchFamily="34" charset="0"/>
                  </a:rPr>
                  <a:t>Product</a:t>
                </a:r>
              </a:p>
              <a:p>
                <a:pPr defTabSz="1219123">
                  <a:defRPr/>
                </a:pPr>
                <a:r>
                  <a:rPr lang="en-US" sz="1200" dirty="0">
                    <a:solidFill>
                      <a:srgbClr val="000000"/>
                    </a:solidFill>
                    <a:latin typeface="Arial" panose="020B0604020202020204"/>
                    <a:cs typeface="Calibri" panose="020F0502020204030204" pitchFamily="34" charset="0"/>
                  </a:rPr>
                  <a:t>Backlogs</a:t>
                </a:r>
              </a:p>
            </p:txBody>
          </p:sp>
          <p:pic>
            <p:nvPicPr>
              <p:cNvPr id="49" name="Picture 48"/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10481915" y="2378658"/>
                <a:ext cx="638174" cy="352425"/>
              </a:xfrm>
              <a:prstGeom prst="rect">
                <a:avLst/>
              </a:prstGeom>
            </p:spPr>
          </p:pic>
          <p:pic>
            <p:nvPicPr>
              <p:cNvPr id="50" name="Picture 49"/>
              <p:cNvPicPr>
                <a:picLocks noChangeAspect="1"/>
              </p:cNvPicPr>
              <p:nvPr/>
            </p:nvPicPr>
            <p:blipFill>
              <a:blip r:embed="rId4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9408376" y="2356764"/>
                <a:ext cx="237726" cy="396212"/>
              </a:xfrm>
              <a:prstGeom prst="rect">
                <a:avLst/>
              </a:prstGeom>
            </p:spPr>
          </p:pic>
        </p:grpSp>
        <p:cxnSp>
          <p:nvCxnSpPr>
            <p:cNvPr id="47" name="Straight Connector 46"/>
            <p:cNvCxnSpPr/>
            <p:nvPr/>
          </p:nvCxnSpPr>
          <p:spPr>
            <a:xfrm>
              <a:off x="1200190" y="1712586"/>
              <a:ext cx="1044994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7865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Rectangle 117"/>
          <p:cNvSpPr/>
          <p:nvPr/>
        </p:nvSpPr>
        <p:spPr>
          <a:xfrm>
            <a:off x="195507" y="3946691"/>
            <a:ext cx="11812103" cy="2256157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>
              <a:defRPr/>
            </a:pPr>
            <a:endParaRPr lang="en-US" sz="2133" dirty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111" name="Rectangle 110"/>
          <p:cNvSpPr/>
          <p:nvPr/>
        </p:nvSpPr>
        <p:spPr>
          <a:xfrm>
            <a:off x="185934" y="870453"/>
            <a:ext cx="11812103" cy="2804160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>
              <a:defRPr/>
            </a:pPr>
            <a:endParaRPr lang="en-US" sz="2133" dirty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+mj-lt"/>
              </a:rPr>
              <a:t>We can accelerate your Digital Transformation Journey </a:t>
            </a:r>
            <a:r>
              <a:rPr lang="en-US" dirty="0">
                <a:solidFill>
                  <a:srgbClr val="00B140"/>
                </a:solidFill>
                <a:latin typeface="+mj-lt"/>
              </a:rPr>
              <a:t>with our assets and engineering transformation expertise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1C25CAFD-FA55-A340-A1F2-4492146D8086}"/>
              </a:ext>
            </a:extLst>
          </p:cNvPr>
          <p:cNvSpPr/>
          <p:nvPr/>
        </p:nvSpPr>
        <p:spPr bwMode="auto">
          <a:xfrm>
            <a:off x="387617" y="1957892"/>
            <a:ext cx="289241" cy="249800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lIns="71981" tIns="35991" rIns="71981" bIns="35991" rtlCol="0" anchor="ctr">
            <a:prstTxWarp prst="textNoShape">
              <a:avLst/>
            </a:prstTxWarp>
            <a:noAutofit/>
          </a:bodyPr>
          <a:lstStyle/>
          <a:p>
            <a:pPr algn="ctr" defTabSz="457051">
              <a:lnSpc>
                <a:spcPct val="112000"/>
              </a:lnSpc>
              <a:defRPr/>
            </a:pPr>
            <a:endParaRPr lang="en-US" sz="933" dirty="0">
              <a:solidFill>
                <a:srgbClr val="000000"/>
              </a:solidFill>
              <a:latin typeface="Arial" panose="020B0604020202020204"/>
              <a:ea typeface="ＭＳ Ｐゴシック" pitchFamily="-106" charset="-128"/>
              <a:cs typeface="ＭＳ Ｐゴシック" pitchFamily="-106" charset="-128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9B07ED65-DB22-9A4B-8AAF-871C4C2A74C5}"/>
              </a:ext>
            </a:extLst>
          </p:cNvPr>
          <p:cNvSpPr/>
          <p:nvPr/>
        </p:nvSpPr>
        <p:spPr bwMode="auto">
          <a:xfrm>
            <a:off x="373445" y="2546833"/>
            <a:ext cx="289241" cy="249800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lIns="71981" tIns="35991" rIns="71981" bIns="35991" rtlCol="0" anchor="ctr">
            <a:prstTxWarp prst="textNoShape">
              <a:avLst/>
            </a:prstTxWarp>
            <a:noAutofit/>
          </a:bodyPr>
          <a:lstStyle/>
          <a:p>
            <a:pPr algn="ctr" defTabSz="457051">
              <a:lnSpc>
                <a:spcPct val="112000"/>
              </a:lnSpc>
              <a:defRPr/>
            </a:pPr>
            <a:endParaRPr lang="en-US" sz="933" dirty="0">
              <a:solidFill>
                <a:srgbClr val="000000"/>
              </a:solidFill>
              <a:latin typeface="Arial" panose="020B0604020202020204"/>
              <a:ea typeface="ＭＳ Ｐゴシック" pitchFamily="-106" charset="-128"/>
              <a:cs typeface="ＭＳ Ｐゴシック" pitchFamily="-106" charset="-128"/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63573126-9241-A04B-A8B8-BF653C5C8E47}"/>
              </a:ext>
            </a:extLst>
          </p:cNvPr>
          <p:cNvSpPr/>
          <p:nvPr/>
        </p:nvSpPr>
        <p:spPr bwMode="auto">
          <a:xfrm>
            <a:off x="373446" y="3127745"/>
            <a:ext cx="289241" cy="249800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lIns="71981" tIns="35991" rIns="71981" bIns="35991" rtlCol="0" anchor="ctr">
            <a:prstTxWarp prst="textNoShape">
              <a:avLst/>
            </a:prstTxWarp>
            <a:noAutofit/>
          </a:bodyPr>
          <a:lstStyle/>
          <a:p>
            <a:pPr algn="ctr" defTabSz="457051">
              <a:lnSpc>
                <a:spcPct val="112000"/>
              </a:lnSpc>
              <a:defRPr/>
            </a:pPr>
            <a:endParaRPr lang="en-US" sz="933" dirty="0">
              <a:solidFill>
                <a:srgbClr val="000000"/>
              </a:solidFill>
              <a:latin typeface="Arial" panose="020B0604020202020204"/>
              <a:ea typeface="ＭＳ Ｐゴシック" pitchFamily="-106" charset="-128"/>
              <a:cs typeface="ＭＳ Ｐゴシック" pitchFamily="-106" charset="-128"/>
            </a:endParaRPr>
          </a:p>
        </p:txBody>
      </p:sp>
      <p:sp>
        <p:nvSpPr>
          <p:cNvPr id="55" name="Hexagon 54">
            <a:extLst>
              <a:ext uri="{FF2B5EF4-FFF2-40B4-BE49-F238E27FC236}">
                <a16:creationId xmlns:a16="http://schemas.microsoft.com/office/drawing/2014/main" id="{F6642DAF-A116-3C4C-8AE3-A4638B32C968}"/>
              </a:ext>
            </a:extLst>
          </p:cNvPr>
          <p:cNvSpPr/>
          <p:nvPr/>
        </p:nvSpPr>
        <p:spPr bwMode="auto">
          <a:xfrm>
            <a:off x="768802" y="1975122"/>
            <a:ext cx="289241" cy="215345"/>
          </a:xfrm>
          <a:prstGeom prst="hexagon">
            <a:avLst/>
          </a:prstGeom>
          <a:solidFill>
            <a:schemeClr val="bg1">
              <a:lumMod val="85000"/>
            </a:schemeClr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lIns="71981" tIns="35991" rIns="71981" bIns="35991" rtlCol="0" anchor="ctr">
            <a:prstTxWarp prst="textNoShape">
              <a:avLst/>
            </a:prstTxWarp>
            <a:noAutofit/>
          </a:bodyPr>
          <a:lstStyle/>
          <a:p>
            <a:pPr algn="ctr" defTabSz="457051">
              <a:lnSpc>
                <a:spcPct val="112000"/>
              </a:lnSpc>
              <a:defRPr/>
            </a:pPr>
            <a:endParaRPr lang="en-US" sz="933" dirty="0">
              <a:solidFill>
                <a:srgbClr val="000000"/>
              </a:solidFill>
              <a:latin typeface="Arial" panose="020B0604020202020204"/>
              <a:ea typeface="ＭＳ Ｐゴシック" pitchFamily="-106" charset="-128"/>
              <a:cs typeface="ＭＳ Ｐゴシック" pitchFamily="-106" charset="-128"/>
            </a:endParaRPr>
          </a:p>
        </p:txBody>
      </p:sp>
      <p:sp>
        <p:nvSpPr>
          <p:cNvPr id="56" name="Hexagon 55">
            <a:extLst>
              <a:ext uri="{FF2B5EF4-FFF2-40B4-BE49-F238E27FC236}">
                <a16:creationId xmlns:a16="http://schemas.microsoft.com/office/drawing/2014/main" id="{C4E192D8-A8E4-F946-85BF-499FC5E01AFB}"/>
              </a:ext>
            </a:extLst>
          </p:cNvPr>
          <p:cNvSpPr/>
          <p:nvPr/>
        </p:nvSpPr>
        <p:spPr bwMode="auto">
          <a:xfrm>
            <a:off x="754630" y="2564064"/>
            <a:ext cx="289241" cy="215345"/>
          </a:xfrm>
          <a:prstGeom prst="hexagon">
            <a:avLst/>
          </a:prstGeom>
          <a:solidFill>
            <a:schemeClr val="bg1">
              <a:lumMod val="85000"/>
            </a:schemeClr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lIns="71981" tIns="35991" rIns="71981" bIns="35991" rtlCol="0" anchor="ctr">
            <a:prstTxWarp prst="textNoShape">
              <a:avLst/>
            </a:prstTxWarp>
            <a:noAutofit/>
          </a:bodyPr>
          <a:lstStyle/>
          <a:p>
            <a:pPr algn="ctr" defTabSz="457051">
              <a:lnSpc>
                <a:spcPct val="112000"/>
              </a:lnSpc>
              <a:defRPr/>
            </a:pPr>
            <a:endParaRPr lang="en-US" sz="933" dirty="0">
              <a:solidFill>
                <a:srgbClr val="000000"/>
              </a:solidFill>
              <a:latin typeface="Arial" panose="020B0604020202020204"/>
              <a:ea typeface="ＭＳ Ｐゴシック" pitchFamily="-106" charset="-128"/>
              <a:cs typeface="ＭＳ Ｐゴシック" pitchFamily="-106" charset="-128"/>
            </a:endParaRPr>
          </a:p>
        </p:txBody>
      </p:sp>
      <p:sp>
        <p:nvSpPr>
          <p:cNvPr id="57" name="Hexagon 56">
            <a:extLst>
              <a:ext uri="{FF2B5EF4-FFF2-40B4-BE49-F238E27FC236}">
                <a16:creationId xmlns:a16="http://schemas.microsoft.com/office/drawing/2014/main" id="{E9568006-CAA3-054F-9217-41309C3B68B2}"/>
              </a:ext>
            </a:extLst>
          </p:cNvPr>
          <p:cNvSpPr/>
          <p:nvPr/>
        </p:nvSpPr>
        <p:spPr bwMode="auto">
          <a:xfrm>
            <a:off x="754632" y="3144976"/>
            <a:ext cx="289241" cy="215345"/>
          </a:xfrm>
          <a:prstGeom prst="hexagon">
            <a:avLst/>
          </a:prstGeom>
          <a:solidFill>
            <a:schemeClr val="bg1">
              <a:lumMod val="85000"/>
            </a:schemeClr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lIns="71981" tIns="35991" rIns="71981" bIns="35991" rtlCol="0" anchor="ctr">
            <a:prstTxWarp prst="textNoShape">
              <a:avLst/>
            </a:prstTxWarp>
            <a:noAutofit/>
          </a:bodyPr>
          <a:lstStyle/>
          <a:p>
            <a:pPr algn="ctr" defTabSz="457051">
              <a:lnSpc>
                <a:spcPct val="112000"/>
              </a:lnSpc>
              <a:defRPr/>
            </a:pPr>
            <a:endParaRPr lang="en-US" sz="933" dirty="0">
              <a:solidFill>
                <a:srgbClr val="000000"/>
              </a:solidFill>
              <a:latin typeface="Arial" panose="020B0604020202020204"/>
              <a:ea typeface="ＭＳ Ｐゴシック" pitchFamily="-106" charset="-128"/>
              <a:cs typeface="ＭＳ Ｐゴシック" pitchFamily="-106" charset="-128"/>
            </a:endParaRPr>
          </a:p>
        </p:txBody>
      </p:sp>
      <p:sp>
        <p:nvSpPr>
          <p:cNvPr id="58" name="Regular Pentagon 57">
            <a:extLst>
              <a:ext uri="{FF2B5EF4-FFF2-40B4-BE49-F238E27FC236}">
                <a16:creationId xmlns:a16="http://schemas.microsoft.com/office/drawing/2014/main" id="{60533C1E-B2B6-2C4C-B698-F3021FBB38A3}"/>
              </a:ext>
            </a:extLst>
          </p:cNvPr>
          <p:cNvSpPr/>
          <p:nvPr/>
        </p:nvSpPr>
        <p:spPr bwMode="auto">
          <a:xfrm>
            <a:off x="1125824" y="1963842"/>
            <a:ext cx="289241" cy="237905"/>
          </a:xfrm>
          <a:prstGeom prst="pentagon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lIns="71981" tIns="35991" rIns="71981" bIns="35991" rtlCol="0" anchor="ctr">
            <a:prstTxWarp prst="textNoShape">
              <a:avLst/>
            </a:prstTxWarp>
            <a:noAutofit/>
          </a:bodyPr>
          <a:lstStyle/>
          <a:p>
            <a:pPr algn="ctr" defTabSz="457051">
              <a:lnSpc>
                <a:spcPct val="112000"/>
              </a:lnSpc>
              <a:defRPr/>
            </a:pPr>
            <a:endParaRPr lang="en-US" sz="933" dirty="0">
              <a:solidFill>
                <a:srgbClr val="000000"/>
              </a:solidFill>
              <a:latin typeface="Arial" panose="020B0604020202020204"/>
              <a:ea typeface="ＭＳ Ｐゴシック" pitchFamily="-106" charset="-128"/>
              <a:cs typeface="ＭＳ Ｐゴシック" pitchFamily="-106" charset="-128"/>
            </a:endParaRPr>
          </a:p>
        </p:txBody>
      </p:sp>
      <p:sp>
        <p:nvSpPr>
          <p:cNvPr id="59" name="Regular Pentagon 58">
            <a:extLst>
              <a:ext uri="{FF2B5EF4-FFF2-40B4-BE49-F238E27FC236}">
                <a16:creationId xmlns:a16="http://schemas.microsoft.com/office/drawing/2014/main" id="{C1FCFDE1-1632-4F4C-94E2-B0797590E311}"/>
              </a:ext>
            </a:extLst>
          </p:cNvPr>
          <p:cNvSpPr/>
          <p:nvPr/>
        </p:nvSpPr>
        <p:spPr bwMode="auto">
          <a:xfrm>
            <a:off x="1111652" y="2552784"/>
            <a:ext cx="289241" cy="237905"/>
          </a:xfrm>
          <a:prstGeom prst="pentagon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lIns="71981" tIns="35991" rIns="71981" bIns="35991" rtlCol="0" anchor="ctr">
            <a:prstTxWarp prst="textNoShape">
              <a:avLst/>
            </a:prstTxWarp>
            <a:noAutofit/>
          </a:bodyPr>
          <a:lstStyle/>
          <a:p>
            <a:pPr algn="ctr" defTabSz="457051">
              <a:lnSpc>
                <a:spcPct val="112000"/>
              </a:lnSpc>
              <a:defRPr/>
            </a:pPr>
            <a:endParaRPr lang="en-US" sz="933" dirty="0">
              <a:solidFill>
                <a:srgbClr val="000000"/>
              </a:solidFill>
              <a:latin typeface="Arial" panose="020B0604020202020204"/>
              <a:ea typeface="ＭＳ Ｐゴシック" pitchFamily="-106" charset="-128"/>
              <a:cs typeface="ＭＳ Ｐゴシック" pitchFamily="-106" charset="-128"/>
            </a:endParaRPr>
          </a:p>
        </p:txBody>
      </p:sp>
      <p:sp>
        <p:nvSpPr>
          <p:cNvPr id="60" name="Regular Pentagon 59">
            <a:extLst>
              <a:ext uri="{FF2B5EF4-FFF2-40B4-BE49-F238E27FC236}">
                <a16:creationId xmlns:a16="http://schemas.microsoft.com/office/drawing/2014/main" id="{5824ADF7-9001-B84B-B6F2-FF05388740B1}"/>
              </a:ext>
            </a:extLst>
          </p:cNvPr>
          <p:cNvSpPr/>
          <p:nvPr/>
        </p:nvSpPr>
        <p:spPr bwMode="auto">
          <a:xfrm>
            <a:off x="1111653" y="3133696"/>
            <a:ext cx="289241" cy="237905"/>
          </a:xfrm>
          <a:prstGeom prst="pentagon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lIns="71981" tIns="35991" rIns="71981" bIns="35991" rtlCol="0" anchor="ctr">
            <a:prstTxWarp prst="textNoShape">
              <a:avLst/>
            </a:prstTxWarp>
            <a:noAutofit/>
          </a:bodyPr>
          <a:lstStyle/>
          <a:p>
            <a:pPr algn="ctr" defTabSz="457051">
              <a:lnSpc>
                <a:spcPct val="112000"/>
              </a:lnSpc>
              <a:defRPr/>
            </a:pPr>
            <a:endParaRPr lang="en-US" sz="933" dirty="0">
              <a:solidFill>
                <a:srgbClr val="000000"/>
              </a:solidFill>
              <a:latin typeface="Arial" panose="020B0604020202020204"/>
              <a:ea typeface="ＭＳ Ｐゴシック" pitchFamily="-106" charset="-128"/>
              <a:cs typeface="ＭＳ Ｐゴシック" pitchFamily="-106" charset="-128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3FBC64E2-E143-FD4E-85FC-BB8AC6D2C43A}"/>
              </a:ext>
            </a:extLst>
          </p:cNvPr>
          <p:cNvSpPr/>
          <p:nvPr/>
        </p:nvSpPr>
        <p:spPr bwMode="auto">
          <a:xfrm>
            <a:off x="1505772" y="1957892"/>
            <a:ext cx="289241" cy="24980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lIns="71981" tIns="35991" rIns="71981" bIns="35991" rtlCol="0" anchor="ctr">
            <a:prstTxWarp prst="textNoShape">
              <a:avLst/>
            </a:prstTxWarp>
            <a:noAutofit/>
          </a:bodyPr>
          <a:lstStyle/>
          <a:p>
            <a:pPr algn="ctr" defTabSz="457051">
              <a:lnSpc>
                <a:spcPct val="112000"/>
              </a:lnSpc>
              <a:defRPr/>
            </a:pPr>
            <a:endParaRPr lang="en-US" sz="933" dirty="0">
              <a:solidFill>
                <a:srgbClr val="000000"/>
              </a:solidFill>
              <a:latin typeface="Arial" panose="020B0604020202020204"/>
              <a:ea typeface="ＭＳ Ｐゴシック" pitchFamily="-106" charset="-128"/>
              <a:cs typeface="ＭＳ Ｐゴシック" pitchFamily="-106" charset="-128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A00E717F-E82A-3241-A52D-F3617B32C1BE}"/>
              </a:ext>
            </a:extLst>
          </p:cNvPr>
          <p:cNvSpPr/>
          <p:nvPr/>
        </p:nvSpPr>
        <p:spPr bwMode="auto">
          <a:xfrm>
            <a:off x="1491600" y="2546833"/>
            <a:ext cx="289241" cy="24980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lIns="71981" tIns="35991" rIns="71981" bIns="35991" rtlCol="0" anchor="ctr">
            <a:prstTxWarp prst="textNoShape">
              <a:avLst/>
            </a:prstTxWarp>
            <a:noAutofit/>
          </a:bodyPr>
          <a:lstStyle/>
          <a:p>
            <a:pPr algn="ctr" defTabSz="457051">
              <a:lnSpc>
                <a:spcPct val="112000"/>
              </a:lnSpc>
              <a:defRPr/>
            </a:pPr>
            <a:endParaRPr lang="en-US" sz="933" dirty="0">
              <a:solidFill>
                <a:srgbClr val="000000"/>
              </a:solidFill>
              <a:latin typeface="Arial" panose="020B0604020202020204"/>
              <a:ea typeface="ＭＳ Ｐゴシック" pitchFamily="-106" charset="-128"/>
              <a:cs typeface="ＭＳ Ｐゴシック" pitchFamily="-106" charset="-128"/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8AD403EB-3889-5A4D-B650-2347E227DEDC}"/>
              </a:ext>
            </a:extLst>
          </p:cNvPr>
          <p:cNvSpPr/>
          <p:nvPr/>
        </p:nvSpPr>
        <p:spPr bwMode="auto">
          <a:xfrm>
            <a:off x="1491601" y="3127745"/>
            <a:ext cx="289241" cy="24980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lIns="71981" tIns="35991" rIns="71981" bIns="35991" rtlCol="0" anchor="ctr">
            <a:prstTxWarp prst="textNoShape">
              <a:avLst/>
            </a:prstTxWarp>
            <a:noAutofit/>
          </a:bodyPr>
          <a:lstStyle/>
          <a:p>
            <a:pPr algn="ctr" defTabSz="457051">
              <a:lnSpc>
                <a:spcPct val="112000"/>
              </a:lnSpc>
              <a:defRPr/>
            </a:pPr>
            <a:endParaRPr lang="en-US" sz="933" dirty="0">
              <a:solidFill>
                <a:srgbClr val="000000"/>
              </a:solidFill>
              <a:latin typeface="Arial" panose="020B0604020202020204"/>
              <a:ea typeface="ＭＳ Ｐゴシック" pitchFamily="-106" charset="-128"/>
              <a:cs typeface="ＭＳ Ｐゴシック" pitchFamily="-106" charset="-128"/>
            </a:endParaRP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0494C713-B5AC-974E-81C4-2E01DC4F1919}"/>
              </a:ext>
            </a:extLst>
          </p:cNvPr>
          <p:cNvGrpSpPr/>
          <p:nvPr/>
        </p:nvGrpSpPr>
        <p:grpSpPr>
          <a:xfrm flipH="1">
            <a:off x="4154323" y="2104979"/>
            <a:ext cx="2885448" cy="1066523"/>
            <a:chOff x="6505136" y="2868113"/>
            <a:chExt cx="1408225" cy="1066800"/>
          </a:xfrm>
        </p:grpSpPr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2E8A9E2D-5640-5E48-83C4-B05694863348}"/>
                </a:ext>
              </a:extLst>
            </p:cNvPr>
            <p:cNvCxnSpPr/>
            <p:nvPr/>
          </p:nvCxnSpPr>
          <p:spPr bwMode="auto">
            <a:xfrm flipH="1">
              <a:off x="6505136" y="3406277"/>
              <a:ext cx="1408225" cy="1588"/>
            </a:xfrm>
            <a:prstGeom prst="straightConnector1">
              <a:avLst/>
            </a:prstGeom>
            <a:noFill/>
            <a:ln w="3175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arrow"/>
            </a:ln>
          </p:spPr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1EAB83B8-B1FB-1143-A9FC-FE6593B6A67C}"/>
                </a:ext>
              </a:extLst>
            </p:cNvPr>
            <p:cNvCxnSpPr/>
            <p:nvPr/>
          </p:nvCxnSpPr>
          <p:spPr bwMode="auto">
            <a:xfrm flipH="1">
              <a:off x="6505136" y="2868113"/>
              <a:ext cx="1408225" cy="1588"/>
            </a:xfrm>
            <a:prstGeom prst="straightConnector1">
              <a:avLst/>
            </a:prstGeom>
            <a:noFill/>
            <a:ln w="3175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arrow"/>
            </a:ln>
          </p:spPr>
        </p:cxn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7F18AF46-25A3-5E45-B806-79B948C74901}"/>
                </a:ext>
              </a:extLst>
            </p:cNvPr>
            <p:cNvCxnSpPr/>
            <p:nvPr/>
          </p:nvCxnSpPr>
          <p:spPr bwMode="auto">
            <a:xfrm flipH="1">
              <a:off x="6505136" y="3933325"/>
              <a:ext cx="1408225" cy="1588"/>
            </a:xfrm>
            <a:prstGeom prst="straightConnector1">
              <a:avLst/>
            </a:prstGeom>
            <a:noFill/>
            <a:ln w="3175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arrow"/>
            </a:ln>
          </p:spPr>
        </p:cxnSp>
      </p:grpSp>
      <p:sp>
        <p:nvSpPr>
          <p:cNvPr id="68" name="Rectangle 67">
            <a:extLst>
              <a:ext uri="{FF2B5EF4-FFF2-40B4-BE49-F238E27FC236}">
                <a16:creationId xmlns:a16="http://schemas.microsoft.com/office/drawing/2014/main" id="{F5CDAE99-D53D-A448-BA7E-110D53860AA5}"/>
              </a:ext>
            </a:extLst>
          </p:cNvPr>
          <p:cNvSpPr/>
          <p:nvPr/>
        </p:nvSpPr>
        <p:spPr bwMode="auto">
          <a:xfrm flipH="1">
            <a:off x="2428524" y="1455152"/>
            <a:ext cx="1746489" cy="2117707"/>
          </a:xfrm>
          <a:prstGeom prst="rect">
            <a:avLst/>
          </a:prstGeom>
          <a:solidFill>
            <a:srgbClr val="0332A0"/>
          </a:solidFill>
          <a:ln w="9525">
            <a:noFill/>
            <a:round/>
            <a:headEnd/>
            <a:tailEnd/>
          </a:ln>
          <a:effectLst/>
        </p:spPr>
        <p:txBody>
          <a:bodyPr lIns="71981" tIns="35991" rIns="71981" bIns="35991" rtlCol="0" anchor="t">
            <a:prstTxWarp prst="textNoShape">
              <a:avLst/>
            </a:prstTxWarp>
            <a:noAutofit/>
          </a:bodyPr>
          <a:lstStyle/>
          <a:p>
            <a:pPr marL="154513" indent="-154513" defTabSz="457051">
              <a:spcBef>
                <a:spcPts val="800"/>
              </a:spcBef>
              <a:buFont typeface="Arial" panose="020B0604020202020204" pitchFamily="34" charset="0"/>
              <a:buChar char="•"/>
              <a:defRPr/>
            </a:pPr>
            <a:r>
              <a:rPr lang="en-US" sz="1400" b="1" dirty="0">
                <a:solidFill>
                  <a:srgbClr val="FFFFFF"/>
                </a:solidFill>
                <a:latin typeface="Arial" panose="020B0604020202020204"/>
                <a:ea typeface="ＭＳ Ｐゴシック" pitchFamily="-106" charset="-128"/>
                <a:cs typeface="Arial"/>
              </a:rPr>
              <a:t>VSM </a:t>
            </a:r>
          </a:p>
          <a:p>
            <a:pPr marL="154513" indent="-154513" defTabSz="457051">
              <a:spcBef>
                <a:spcPts val="800"/>
              </a:spcBef>
              <a:buFont typeface="Arial" panose="020B0604020202020204" pitchFamily="34" charset="0"/>
              <a:buChar char="•"/>
              <a:defRPr/>
            </a:pPr>
            <a:r>
              <a:rPr lang="en-US" sz="1400" b="1" dirty="0">
                <a:solidFill>
                  <a:srgbClr val="FFFFFF"/>
                </a:solidFill>
                <a:latin typeface="Arial" panose="020B0604020202020204"/>
                <a:ea typeface="ＭＳ Ｐゴシック" pitchFamily="-106" charset="-128"/>
                <a:cs typeface="Arial"/>
              </a:rPr>
              <a:t>ZDLC</a:t>
            </a:r>
          </a:p>
          <a:p>
            <a:pPr marL="154513" indent="-154513" defTabSz="457051">
              <a:spcBef>
                <a:spcPts val="800"/>
              </a:spcBef>
              <a:buFont typeface="Arial" panose="020B0604020202020204" pitchFamily="34" charset="0"/>
              <a:buChar char="•"/>
              <a:defRPr/>
            </a:pPr>
            <a:r>
              <a:rPr lang="en-US" sz="1400" b="1" dirty="0">
                <a:solidFill>
                  <a:srgbClr val="FFFFFF"/>
                </a:solidFill>
                <a:latin typeface="Arial" panose="020B0604020202020204"/>
                <a:ea typeface="ＭＳ Ｐゴシック" pitchFamily="-106" charset="-128"/>
                <a:cs typeface="Arial"/>
              </a:rPr>
              <a:t>COSMOS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EAB3375F-7729-9A45-B1A5-C769CEF6E65C}"/>
              </a:ext>
            </a:extLst>
          </p:cNvPr>
          <p:cNvSpPr txBox="1"/>
          <p:nvPr/>
        </p:nvSpPr>
        <p:spPr>
          <a:xfrm>
            <a:off x="2136671" y="888015"/>
            <a:ext cx="2330195" cy="502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7">
              <a:defRPr/>
            </a:pPr>
            <a:r>
              <a:rPr lang="en-US" sz="1333" b="1" i="1" dirty="0">
                <a:solidFill>
                  <a:srgbClr val="000000"/>
                </a:solidFill>
                <a:latin typeface="Arial" panose="020B0604020202020204"/>
              </a:rPr>
              <a:t>Discovery / Assessment through Reverse Engg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27524220-EEC7-C649-95B5-48FB5E05C077}"/>
              </a:ext>
            </a:extLst>
          </p:cNvPr>
          <p:cNvSpPr txBox="1"/>
          <p:nvPr/>
        </p:nvSpPr>
        <p:spPr>
          <a:xfrm>
            <a:off x="643109" y="1488282"/>
            <a:ext cx="992579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>
              <a:defRPr/>
            </a:pPr>
            <a:r>
              <a:rPr lang="en-US" sz="1333" b="1" i="1" dirty="0">
                <a:solidFill>
                  <a:srgbClr val="000000"/>
                </a:solidFill>
                <a:latin typeface="Arial" panose="020B0604020202020204"/>
              </a:rPr>
              <a:t>Monoliths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674C6BD9-E7C9-8C43-BBEA-7EABE5490B0A}"/>
              </a:ext>
            </a:extLst>
          </p:cNvPr>
          <p:cNvSpPr txBox="1"/>
          <p:nvPr/>
        </p:nvSpPr>
        <p:spPr>
          <a:xfrm>
            <a:off x="7034311" y="879609"/>
            <a:ext cx="1986027" cy="502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7">
              <a:defRPr/>
            </a:pPr>
            <a:r>
              <a:rPr lang="en-US" sz="1333" b="1" i="1" dirty="0">
                <a:solidFill>
                  <a:srgbClr val="000000"/>
                </a:solidFill>
                <a:latin typeface="Arial" panose="020B0604020202020204"/>
              </a:rPr>
              <a:t>Forward </a:t>
            </a:r>
          </a:p>
          <a:p>
            <a:pPr algn="ctr" defTabSz="914377">
              <a:defRPr/>
            </a:pPr>
            <a:r>
              <a:rPr lang="en-US" sz="1333" b="1" i="1" dirty="0">
                <a:solidFill>
                  <a:srgbClr val="000000"/>
                </a:solidFill>
                <a:latin typeface="Arial" panose="020B0604020202020204"/>
              </a:rPr>
              <a:t>Engineering</a:t>
            </a: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9736F54A-76A9-6749-8020-922CBFB5F890}"/>
              </a:ext>
            </a:extLst>
          </p:cNvPr>
          <p:cNvGrpSpPr/>
          <p:nvPr/>
        </p:nvGrpSpPr>
        <p:grpSpPr>
          <a:xfrm>
            <a:off x="10173028" y="1902256"/>
            <a:ext cx="1180435" cy="1268947"/>
            <a:chOff x="4128547" y="1901594"/>
            <a:chExt cx="894107" cy="747756"/>
          </a:xfrm>
          <a:solidFill>
            <a:srgbClr val="7030A0"/>
          </a:solidFill>
        </p:grpSpPr>
        <p:sp>
          <p:nvSpPr>
            <p:cNvPr id="73" name="Hexagon 72">
              <a:extLst>
                <a:ext uri="{FF2B5EF4-FFF2-40B4-BE49-F238E27FC236}">
                  <a16:creationId xmlns:a16="http://schemas.microsoft.com/office/drawing/2014/main" id="{2632DD79-BE8F-CE4E-A3F9-DB008CB67EFE}"/>
                </a:ext>
              </a:extLst>
            </p:cNvPr>
            <p:cNvSpPr/>
            <p:nvPr/>
          </p:nvSpPr>
          <p:spPr bwMode="auto">
            <a:xfrm>
              <a:off x="4128547" y="2026685"/>
              <a:ext cx="289317" cy="215401"/>
            </a:xfrm>
            <a:prstGeom prst="hexagon">
              <a:avLst/>
            </a:prstGeom>
            <a:grp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lIns="71981" tIns="35991" rIns="71981" bIns="35991" rtlCol="0" anchor="ctr">
              <a:prstTxWarp prst="textNoShape">
                <a:avLst/>
              </a:prstTxWarp>
              <a:noAutofit/>
            </a:bodyPr>
            <a:lstStyle/>
            <a:p>
              <a:pPr algn="ctr" defTabSz="457051">
                <a:lnSpc>
                  <a:spcPct val="112000"/>
                </a:lnSpc>
                <a:defRPr/>
              </a:pPr>
              <a:endParaRPr lang="en-US" sz="933" dirty="0">
                <a:solidFill>
                  <a:srgbClr val="000000"/>
                </a:solidFill>
                <a:latin typeface="Arial" panose="020B0604020202020204"/>
                <a:ea typeface="ＭＳ Ｐゴシック" pitchFamily="-106" charset="-128"/>
                <a:cs typeface="ＭＳ Ｐゴシック" pitchFamily="-106" charset="-128"/>
              </a:endParaRPr>
            </a:p>
          </p:txBody>
        </p:sp>
        <p:sp>
          <p:nvSpPr>
            <p:cNvPr id="74" name="Hexagon 73">
              <a:extLst>
                <a:ext uri="{FF2B5EF4-FFF2-40B4-BE49-F238E27FC236}">
                  <a16:creationId xmlns:a16="http://schemas.microsoft.com/office/drawing/2014/main" id="{E8E796E9-5689-5A44-B8DD-779C22848C1E}"/>
                </a:ext>
              </a:extLst>
            </p:cNvPr>
            <p:cNvSpPr/>
            <p:nvPr/>
          </p:nvSpPr>
          <p:spPr bwMode="auto">
            <a:xfrm>
              <a:off x="4442208" y="1901594"/>
              <a:ext cx="289317" cy="215401"/>
            </a:xfrm>
            <a:prstGeom prst="hexagon">
              <a:avLst/>
            </a:prstGeom>
            <a:grp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lIns="71981" tIns="35991" rIns="71981" bIns="35991" rtlCol="0" anchor="ctr">
              <a:prstTxWarp prst="textNoShape">
                <a:avLst/>
              </a:prstTxWarp>
              <a:noAutofit/>
            </a:bodyPr>
            <a:lstStyle/>
            <a:p>
              <a:pPr algn="ctr" defTabSz="457051">
                <a:lnSpc>
                  <a:spcPct val="112000"/>
                </a:lnSpc>
                <a:defRPr/>
              </a:pPr>
              <a:endParaRPr lang="en-US" sz="933" dirty="0">
                <a:solidFill>
                  <a:srgbClr val="000000"/>
                </a:solidFill>
                <a:latin typeface="Arial" panose="020B0604020202020204"/>
                <a:ea typeface="ＭＳ Ｐゴシック" pitchFamily="-106" charset="-128"/>
                <a:cs typeface="ＭＳ Ｐゴシック" pitchFamily="-106" charset="-128"/>
              </a:endParaRPr>
            </a:p>
          </p:txBody>
        </p:sp>
        <p:sp>
          <p:nvSpPr>
            <p:cNvPr id="75" name="Hexagon 74">
              <a:extLst>
                <a:ext uri="{FF2B5EF4-FFF2-40B4-BE49-F238E27FC236}">
                  <a16:creationId xmlns:a16="http://schemas.microsoft.com/office/drawing/2014/main" id="{05189EE9-756A-CB47-B8B7-BD7FADD6687D}"/>
                </a:ext>
              </a:extLst>
            </p:cNvPr>
            <p:cNvSpPr/>
            <p:nvPr/>
          </p:nvSpPr>
          <p:spPr bwMode="auto">
            <a:xfrm>
              <a:off x="4442207" y="2164174"/>
              <a:ext cx="289317" cy="215401"/>
            </a:xfrm>
            <a:prstGeom prst="hexagon">
              <a:avLst/>
            </a:prstGeom>
            <a:grp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lIns="71981" tIns="35991" rIns="71981" bIns="35991" rtlCol="0" anchor="ctr">
              <a:prstTxWarp prst="textNoShape">
                <a:avLst/>
              </a:prstTxWarp>
              <a:noAutofit/>
            </a:bodyPr>
            <a:lstStyle/>
            <a:p>
              <a:pPr algn="ctr" defTabSz="457051">
                <a:lnSpc>
                  <a:spcPct val="112000"/>
                </a:lnSpc>
                <a:defRPr/>
              </a:pPr>
              <a:endParaRPr lang="en-US" sz="933" dirty="0">
                <a:solidFill>
                  <a:srgbClr val="000000"/>
                </a:solidFill>
                <a:latin typeface="Arial" panose="020B0604020202020204"/>
                <a:ea typeface="ＭＳ Ｐゴシック" pitchFamily="-106" charset="-128"/>
                <a:cs typeface="ＭＳ Ｐゴシック" pitchFamily="-106" charset="-128"/>
              </a:endParaRPr>
            </a:p>
          </p:txBody>
        </p:sp>
        <p:sp>
          <p:nvSpPr>
            <p:cNvPr id="76" name="Hexagon 75">
              <a:extLst>
                <a:ext uri="{FF2B5EF4-FFF2-40B4-BE49-F238E27FC236}">
                  <a16:creationId xmlns:a16="http://schemas.microsoft.com/office/drawing/2014/main" id="{8BCF42B4-4472-084B-9D4C-B0B264A4F2B0}"/>
                </a:ext>
              </a:extLst>
            </p:cNvPr>
            <p:cNvSpPr/>
            <p:nvPr/>
          </p:nvSpPr>
          <p:spPr bwMode="auto">
            <a:xfrm>
              <a:off x="4166916" y="2299952"/>
              <a:ext cx="289317" cy="215401"/>
            </a:xfrm>
            <a:prstGeom prst="hexagon">
              <a:avLst/>
            </a:prstGeom>
            <a:grp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lIns="71981" tIns="35991" rIns="71981" bIns="35991" rtlCol="0" anchor="ctr">
              <a:prstTxWarp prst="textNoShape">
                <a:avLst/>
              </a:prstTxWarp>
              <a:noAutofit/>
            </a:bodyPr>
            <a:lstStyle/>
            <a:p>
              <a:pPr algn="ctr" defTabSz="457051">
                <a:lnSpc>
                  <a:spcPct val="112000"/>
                </a:lnSpc>
                <a:defRPr/>
              </a:pPr>
              <a:endParaRPr lang="en-US" sz="933" dirty="0">
                <a:solidFill>
                  <a:srgbClr val="000000"/>
                </a:solidFill>
                <a:latin typeface="Arial" panose="020B0604020202020204"/>
                <a:ea typeface="ＭＳ Ｐゴシック" pitchFamily="-106" charset="-128"/>
                <a:cs typeface="ＭＳ Ｐゴシック" pitchFamily="-106" charset="-128"/>
              </a:endParaRPr>
            </a:p>
          </p:txBody>
        </p:sp>
        <p:sp>
          <p:nvSpPr>
            <p:cNvPr id="77" name="Hexagon 76">
              <a:extLst>
                <a:ext uri="{FF2B5EF4-FFF2-40B4-BE49-F238E27FC236}">
                  <a16:creationId xmlns:a16="http://schemas.microsoft.com/office/drawing/2014/main" id="{CE540F1E-3409-EC4B-8970-B8D734C0BC0E}"/>
                </a:ext>
              </a:extLst>
            </p:cNvPr>
            <p:cNvSpPr/>
            <p:nvPr/>
          </p:nvSpPr>
          <p:spPr bwMode="auto">
            <a:xfrm>
              <a:off x="4442206" y="2433949"/>
              <a:ext cx="289317" cy="215401"/>
            </a:xfrm>
            <a:prstGeom prst="hexagon">
              <a:avLst/>
            </a:prstGeom>
            <a:grp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lIns="71981" tIns="35991" rIns="71981" bIns="35991" rtlCol="0" anchor="ctr">
              <a:prstTxWarp prst="textNoShape">
                <a:avLst/>
              </a:prstTxWarp>
              <a:noAutofit/>
            </a:bodyPr>
            <a:lstStyle/>
            <a:p>
              <a:pPr algn="ctr" defTabSz="457051">
                <a:lnSpc>
                  <a:spcPct val="112000"/>
                </a:lnSpc>
                <a:defRPr/>
              </a:pPr>
              <a:endParaRPr lang="en-US" sz="933" dirty="0">
                <a:solidFill>
                  <a:srgbClr val="000000"/>
                </a:solidFill>
                <a:latin typeface="Arial" panose="020B0604020202020204"/>
                <a:ea typeface="ＭＳ Ｐゴシック" pitchFamily="-106" charset="-128"/>
                <a:cs typeface="ＭＳ Ｐゴシック" pitchFamily="-106" charset="-128"/>
              </a:endParaRPr>
            </a:p>
          </p:txBody>
        </p:sp>
        <p:sp>
          <p:nvSpPr>
            <p:cNvPr id="78" name="Hexagon 77">
              <a:extLst>
                <a:ext uri="{FF2B5EF4-FFF2-40B4-BE49-F238E27FC236}">
                  <a16:creationId xmlns:a16="http://schemas.microsoft.com/office/drawing/2014/main" id="{26C93021-EFE1-AE41-9AFD-C782126FEB3E}"/>
                </a:ext>
              </a:extLst>
            </p:cNvPr>
            <p:cNvSpPr/>
            <p:nvPr/>
          </p:nvSpPr>
          <p:spPr bwMode="auto">
            <a:xfrm>
              <a:off x="4733337" y="2291407"/>
              <a:ext cx="289317" cy="215401"/>
            </a:xfrm>
            <a:prstGeom prst="hexagon">
              <a:avLst/>
            </a:prstGeom>
            <a:grp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lIns="71981" tIns="35991" rIns="71981" bIns="35991" rtlCol="0" anchor="ctr">
              <a:prstTxWarp prst="textNoShape">
                <a:avLst/>
              </a:prstTxWarp>
              <a:noAutofit/>
            </a:bodyPr>
            <a:lstStyle/>
            <a:p>
              <a:pPr algn="ctr" defTabSz="457051">
                <a:lnSpc>
                  <a:spcPct val="112000"/>
                </a:lnSpc>
                <a:defRPr/>
              </a:pPr>
              <a:endParaRPr lang="en-US" sz="933" dirty="0">
                <a:solidFill>
                  <a:srgbClr val="000000"/>
                </a:solidFill>
                <a:latin typeface="Arial" panose="020B0604020202020204"/>
                <a:ea typeface="ＭＳ Ｐゴシック" pitchFamily="-106" charset="-128"/>
                <a:cs typeface="ＭＳ Ｐゴシック" pitchFamily="-106" charset="-128"/>
              </a:endParaRPr>
            </a:p>
          </p:txBody>
        </p:sp>
        <p:sp>
          <p:nvSpPr>
            <p:cNvPr id="79" name="Hexagon 78">
              <a:extLst>
                <a:ext uri="{FF2B5EF4-FFF2-40B4-BE49-F238E27FC236}">
                  <a16:creationId xmlns:a16="http://schemas.microsoft.com/office/drawing/2014/main" id="{71FD46B4-EA07-E64E-957A-CB31087E3563}"/>
                </a:ext>
              </a:extLst>
            </p:cNvPr>
            <p:cNvSpPr/>
            <p:nvPr/>
          </p:nvSpPr>
          <p:spPr bwMode="auto">
            <a:xfrm>
              <a:off x="4727752" y="2035591"/>
              <a:ext cx="289317" cy="215401"/>
            </a:xfrm>
            <a:prstGeom prst="hexagon">
              <a:avLst/>
            </a:prstGeom>
            <a:grp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lIns="71981" tIns="35991" rIns="71981" bIns="35991" rtlCol="0" anchor="ctr">
              <a:prstTxWarp prst="textNoShape">
                <a:avLst/>
              </a:prstTxWarp>
              <a:noAutofit/>
            </a:bodyPr>
            <a:lstStyle/>
            <a:p>
              <a:pPr algn="ctr" defTabSz="457051">
                <a:lnSpc>
                  <a:spcPct val="112000"/>
                </a:lnSpc>
                <a:defRPr/>
              </a:pPr>
              <a:endParaRPr lang="en-US" sz="933" dirty="0">
                <a:solidFill>
                  <a:srgbClr val="000000"/>
                </a:solidFill>
                <a:latin typeface="Arial" panose="020B0604020202020204"/>
                <a:ea typeface="ＭＳ Ｐゴシック" pitchFamily="-106" charset="-128"/>
                <a:cs typeface="ＭＳ Ｐゴシック" pitchFamily="-106" charset="-128"/>
              </a:endParaRPr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51E35EC3-CEDC-3D48-A6BA-14C13D6CC8DB}"/>
              </a:ext>
            </a:extLst>
          </p:cNvPr>
          <p:cNvGrpSpPr/>
          <p:nvPr/>
        </p:nvGrpSpPr>
        <p:grpSpPr>
          <a:xfrm flipH="1">
            <a:off x="9020587" y="2078451"/>
            <a:ext cx="830939" cy="1066523"/>
            <a:chOff x="6505136" y="2868113"/>
            <a:chExt cx="1408225" cy="1066800"/>
          </a:xfrm>
        </p:grpSpPr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75E9BB45-CD48-5D4B-A84B-2DBDC37C116A}"/>
                </a:ext>
              </a:extLst>
            </p:cNvPr>
            <p:cNvCxnSpPr/>
            <p:nvPr/>
          </p:nvCxnSpPr>
          <p:spPr bwMode="auto">
            <a:xfrm flipH="1">
              <a:off x="6505136" y="3406277"/>
              <a:ext cx="1408225" cy="1588"/>
            </a:xfrm>
            <a:prstGeom prst="straightConnector1">
              <a:avLst/>
            </a:prstGeom>
            <a:noFill/>
            <a:ln w="3175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arrow"/>
            </a:ln>
          </p:spPr>
        </p:cxn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BF3C9453-5388-5F4C-AF00-4B62D8CC11D1}"/>
                </a:ext>
              </a:extLst>
            </p:cNvPr>
            <p:cNvCxnSpPr/>
            <p:nvPr/>
          </p:nvCxnSpPr>
          <p:spPr bwMode="auto">
            <a:xfrm flipH="1">
              <a:off x="6505136" y="2868113"/>
              <a:ext cx="1408225" cy="1588"/>
            </a:xfrm>
            <a:prstGeom prst="straightConnector1">
              <a:avLst/>
            </a:prstGeom>
            <a:noFill/>
            <a:ln w="3175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arrow"/>
            </a:ln>
          </p:spPr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C683841B-58F7-8F4E-A801-CF972F782E74}"/>
                </a:ext>
              </a:extLst>
            </p:cNvPr>
            <p:cNvCxnSpPr/>
            <p:nvPr/>
          </p:nvCxnSpPr>
          <p:spPr bwMode="auto">
            <a:xfrm flipH="1">
              <a:off x="6505136" y="3933325"/>
              <a:ext cx="1408225" cy="1588"/>
            </a:xfrm>
            <a:prstGeom prst="straightConnector1">
              <a:avLst/>
            </a:prstGeom>
            <a:noFill/>
            <a:ln w="3175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arrow"/>
            </a:ln>
          </p:spPr>
        </p:cxnSp>
      </p:grpSp>
      <p:sp>
        <p:nvSpPr>
          <p:cNvPr id="84" name="Rectangle 83">
            <a:extLst>
              <a:ext uri="{FF2B5EF4-FFF2-40B4-BE49-F238E27FC236}">
                <a16:creationId xmlns:a16="http://schemas.microsoft.com/office/drawing/2014/main" id="{26971819-FE58-DB49-A8D1-9746064BC0A8}"/>
              </a:ext>
            </a:extLst>
          </p:cNvPr>
          <p:cNvSpPr/>
          <p:nvPr/>
        </p:nvSpPr>
        <p:spPr bwMode="auto">
          <a:xfrm flipH="1">
            <a:off x="7034309" y="1455152"/>
            <a:ext cx="1986028" cy="2117707"/>
          </a:xfrm>
          <a:prstGeom prst="rect">
            <a:avLst/>
          </a:prstGeom>
          <a:solidFill>
            <a:srgbClr val="0332A0"/>
          </a:solidFill>
          <a:ln>
            <a:noFill/>
            <a:headEnd/>
            <a:tailEnd/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71981" tIns="35991" rIns="71981" bIns="35991" rtlCol="0" anchor="t">
            <a:prstTxWarp prst="textNoShape">
              <a:avLst/>
            </a:prstTxWarp>
            <a:noAutofit/>
          </a:bodyPr>
          <a:lstStyle/>
          <a:p>
            <a:pPr marL="154513" indent="-154513" defTabSz="457051">
              <a:spcBef>
                <a:spcPts val="800"/>
              </a:spcBef>
              <a:buFont typeface="Arial" panose="020B0604020202020204" pitchFamily="34" charset="0"/>
              <a:buChar char="•"/>
              <a:defRPr/>
            </a:pPr>
            <a:r>
              <a:rPr lang="en-US" sz="1400" b="1" dirty="0">
                <a:solidFill>
                  <a:srgbClr val="FFFFFF"/>
                </a:solidFill>
                <a:latin typeface="Arial" panose="020B0604020202020204"/>
                <a:ea typeface="ＭＳ Ｐゴシック" pitchFamily="-106" charset="-128"/>
                <a:cs typeface="Arial"/>
              </a:rPr>
              <a:t>COSMOS</a:t>
            </a:r>
          </a:p>
          <a:p>
            <a:pPr marL="154513" indent="-154513" defTabSz="457051">
              <a:spcBef>
                <a:spcPts val="800"/>
              </a:spcBef>
              <a:buFont typeface="Arial" panose="020B0604020202020204" pitchFamily="34" charset="0"/>
              <a:buChar char="•"/>
              <a:defRPr/>
            </a:pPr>
            <a:r>
              <a:rPr lang="en-US" sz="1400" b="1" dirty="0">
                <a:solidFill>
                  <a:srgbClr val="FFFFFF"/>
                </a:solidFill>
                <a:latin typeface="Arial" panose="020B0604020202020204"/>
                <a:ea typeface="ＭＳ Ｐゴシック" pitchFamily="-106" charset="-128"/>
                <a:cs typeface="Arial"/>
              </a:rPr>
              <a:t>MARKET APPS</a:t>
            </a:r>
          </a:p>
          <a:p>
            <a:pPr marL="154513" indent="-154513" defTabSz="457051">
              <a:spcBef>
                <a:spcPts val="800"/>
              </a:spcBef>
              <a:buFont typeface="Arial" panose="020B0604020202020204" pitchFamily="34" charset="0"/>
              <a:buChar char="•"/>
              <a:defRPr/>
            </a:pPr>
            <a:r>
              <a:rPr lang="en-US" sz="1400" b="1" dirty="0">
                <a:solidFill>
                  <a:srgbClr val="FFFFFF"/>
                </a:solidFill>
                <a:latin typeface="Arial" panose="020B0604020202020204"/>
                <a:ea typeface="ＭＳ Ｐゴシック" pitchFamily="-106" charset="-128"/>
                <a:cs typeface="Arial"/>
              </a:rPr>
              <a:t>AUTOREM</a:t>
            </a:r>
          </a:p>
          <a:p>
            <a:pPr marL="154513" indent="-154513" defTabSz="457051">
              <a:spcBef>
                <a:spcPts val="800"/>
              </a:spcBef>
              <a:buFont typeface="Arial" panose="020B0604020202020204" pitchFamily="34" charset="0"/>
              <a:buChar char="•"/>
              <a:defRPr/>
            </a:pPr>
            <a:r>
              <a:rPr lang="en-US" sz="1400" b="1" dirty="0">
                <a:solidFill>
                  <a:srgbClr val="FFFFFF"/>
                </a:solidFill>
                <a:latin typeface="Arial" panose="020B0604020202020204"/>
                <a:ea typeface="ＭＳ Ｐゴシック" pitchFamily="-106" charset="-128"/>
                <a:cs typeface="Arial"/>
              </a:rPr>
              <a:t>AUTOCON</a:t>
            </a:r>
          </a:p>
          <a:p>
            <a:pPr marL="154513" indent="-154513" defTabSz="457051">
              <a:spcBef>
                <a:spcPts val="800"/>
              </a:spcBef>
              <a:buFont typeface="Arial" panose="020B0604020202020204" pitchFamily="34" charset="0"/>
              <a:buChar char="•"/>
              <a:defRPr/>
            </a:pPr>
            <a:r>
              <a:rPr lang="en-US" sz="1400" b="1" dirty="0">
                <a:solidFill>
                  <a:srgbClr val="FFFFFF"/>
                </a:solidFill>
                <a:latin typeface="Arial" panose="020B0604020202020204"/>
                <a:ea typeface="ＭＳ Ｐゴシック" pitchFamily="-106" charset="-128"/>
                <a:cs typeface="Arial"/>
              </a:rPr>
              <a:t>DIGITAL ENGINEERING PLATFORM (FEGO)</a:t>
            </a:r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CA8ADF1D-0A4A-EF42-BDE6-55246BD205F9}"/>
              </a:ext>
            </a:extLst>
          </p:cNvPr>
          <p:cNvGrpSpPr/>
          <p:nvPr/>
        </p:nvGrpSpPr>
        <p:grpSpPr>
          <a:xfrm flipH="1">
            <a:off x="1977335" y="2154835"/>
            <a:ext cx="368892" cy="1066523"/>
            <a:chOff x="6505136" y="2868113"/>
            <a:chExt cx="1408225" cy="1066800"/>
          </a:xfrm>
        </p:grpSpPr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706F6D7E-027D-E848-9B71-77FD6711BDE6}"/>
                </a:ext>
              </a:extLst>
            </p:cNvPr>
            <p:cNvCxnSpPr/>
            <p:nvPr/>
          </p:nvCxnSpPr>
          <p:spPr bwMode="auto">
            <a:xfrm flipH="1">
              <a:off x="6505136" y="3406277"/>
              <a:ext cx="1408225" cy="1588"/>
            </a:xfrm>
            <a:prstGeom prst="straightConnector1">
              <a:avLst/>
            </a:prstGeom>
            <a:noFill/>
            <a:ln w="3175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arrow"/>
            </a:ln>
          </p:spPr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B8CBF127-BD48-8447-B5C3-3379161DE012}"/>
                </a:ext>
              </a:extLst>
            </p:cNvPr>
            <p:cNvCxnSpPr/>
            <p:nvPr/>
          </p:nvCxnSpPr>
          <p:spPr bwMode="auto">
            <a:xfrm flipH="1">
              <a:off x="6505136" y="2868113"/>
              <a:ext cx="1408225" cy="1588"/>
            </a:xfrm>
            <a:prstGeom prst="straightConnector1">
              <a:avLst/>
            </a:prstGeom>
            <a:noFill/>
            <a:ln w="3175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arrow"/>
            </a:ln>
          </p:spPr>
        </p:cxn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372EE853-5282-2547-AFCE-54D63B050849}"/>
                </a:ext>
              </a:extLst>
            </p:cNvPr>
            <p:cNvCxnSpPr/>
            <p:nvPr/>
          </p:nvCxnSpPr>
          <p:spPr bwMode="auto">
            <a:xfrm flipH="1">
              <a:off x="6505136" y="3933325"/>
              <a:ext cx="1408225" cy="1588"/>
            </a:xfrm>
            <a:prstGeom prst="straightConnector1">
              <a:avLst/>
            </a:prstGeom>
            <a:noFill/>
            <a:ln w="3175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arrow"/>
            </a:ln>
          </p:spPr>
        </p:cxnSp>
      </p:grpSp>
      <p:sp>
        <p:nvSpPr>
          <p:cNvPr id="89" name="Rectangle 88">
            <a:extLst>
              <a:ext uri="{FF2B5EF4-FFF2-40B4-BE49-F238E27FC236}">
                <a16:creationId xmlns:a16="http://schemas.microsoft.com/office/drawing/2014/main" id="{F5CDAE99-D53D-A448-BA7E-110D53860AA5}"/>
              </a:ext>
            </a:extLst>
          </p:cNvPr>
          <p:cNvSpPr/>
          <p:nvPr/>
        </p:nvSpPr>
        <p:spPr bwMode="auto">
          <a:xfrm flipH="1">
            <a:off x="4680495" y="1455152"/>
            <a:ext cx="1656140" cy="2117707"/>
          </a:xfrm>
          <a:prstGeom prst="rect">
            <a:avLst/>
          </a:prstGeom>
          <a:solidFill>
            <a:srgbClr val="0332A0"/>
          </a:solidFill>
          <a:ln>
            <a:noFill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981" tIns="35991" rIns="71981" bIns="35991" rtlCol="0" anchor="t">
            <a:prstTxWarp prst="textNoShape">
              <a:avLst/>
            </a:prstTxWarp>
            <a:noAutofit/>
          </a:bodyPr>
          <a:lstStyle/>
          <a:p>
            <a:pPr marL="154513" indent="-154513" defTabSz="457051">
              <a:spcBef>
                <a:spcPts val="800"/>
              </a:spcBef>
              <a:buFont typeface="Arial" panose="020B0604020202020204" pitchFamily="34" charset="0"/>
              <a:buChar char="•"/>
              <a:defRPr/>
            </a:pPr>
            <a:r>
              <a:rPr lang="en-US" sz="1400" b="1" dirty="0">
                <a:solidFill>
                  <a:srgbClr val="FFFFFF"/>
                </a:solidFill>
                <a:latin typeface="Arial" panose="020B0604020202020204"/>
                <a:ea typeface="ＭＳ Ｐゴシック" pitchFamily="-106" charset="-128"/>
                <a:cs typeface="Arial"/>
              </a:rPr>
              <a:t>INSIGHTS</a:t>
            </a:r>
          </a:p>
          <a:p>
            <a:pPr marL="154513" indent="-154513" defTabSz="457051">
              <a:spcBef>
                <a:spcPts val="800"/>
              </a:spcBef>
              <a:buFont typeface="Arial" panose="020B0604020202020204" pitchFamily="34" charset="0"/>
              <a:buChar char="•"/>
              <a:defRPr/>
            </a:pPr>
            <a:r>
              <a:rPr lang="en-US" sz="1400" b="1" dirty="0">
                <a:solidFill>
                  <a:srgbClr val="FFFFFF"/>
                </a:solidFill>
                <a:latin typeface="Arial" panose="020B0604020202020204"/>
                <a:ea typeface="ＭＳ Ｐゴシック" pitchFamily="-106" charset="-128"/>
                <a:cs typeface="Arial"/>
              </a:rPr>
              <a:t>ONBOT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EAB3375F-7729-9A45-B1A5-C769CEF6E65C}"/>
              </a:ext>
            </a:extLst>
          </p:cNvPr>
          <p:cNvSpPr txBox="1"/>
          <p:nvPr/>
        </p:nvSpPr>
        <p:spPr>
          <a:xfrm>
            <a:off x="4579487" y="888015"/>
            <a:ext cx="1858159" cy="502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7">
              <a:defRPr/>
            </a:pPr>
            <a:r>
              <a:rPr lang="en-US" sz="1333" b="1" i="1" dirty="0">
                <a:solidFill>
                  <a:srgbClr val="000000"/>
                </a:solidFill>
                <a:latin typeface="Arial" panose="020B0604020202020204"/>
              </a:rPr>
              <a:t>Productivity tools for agile delivery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674C6BD9-E7C9-8C43-BBEA-7EABE5490B0A}"/>
              </a:ext>
            </a:extLst>
          </p:cNvPr>
          <p:cNvSpPr txBox="1"/>
          <p:nvPr/>
        </p:nvSpPr>
        <p:spPr>
          <a:xfrm>
            <a:off x="9851527" y="1348259"/>
            <a:ext cx="1501936" cy="502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7">
              <a:defRPr/>
            </a:pPr>
            <a:r>
              <a:rPr lang="en-US" sz="1333" b="1" i="1" dirty="0">
                <a:solidFill>
                  <a:srgbClr val="000000"/>
                </a:solidFill>
                <a:latin typeface="Arial" panose="020B0604020202020204"/>
              </a:rPr>
              <a:t>Cloud-native microservices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26971819-FE58-DB49-A8D1-9746064BC0A8}"/>
              </a:ext>
            </a:extLst>
          </p:cNvPr>
          <p:cNvSpPr/>
          <p:nvPr/>
        </p:nvSpPr>
        <p:spPr bwMode="auto">
          <a:xfrm flipH="1">
            <a:off x="9846989" y="3263747"/>
            <a:ext cx="1986028" cy="306908"/>
          </a:xfrm>
          <a:prstGeom prst="rect">
            <a:avLst/>
          </a:prstGeom>
          <a:solidFill>
            <a:srgbClr val="0332A0"/>
          </a:solidFill>
          <a:ln>
            <a:noFill/>
            <a:headEnd/>
            <a:tailEnd/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71981" tIns="35991" rIns="71981" bIns="35991" rtlCol="0" anchor="ctr">
            <a:prstTxWarp prst="textNoShape">
              <a:avLst/>
            </a:prstTxWarp>
            <a:noAutofit/>
          </a:bodyPr>
          <a:lstStyle/>
          <a:p>
            <a:pPr algn="ctr" defTabSz="457051">
              <a:lnSpc>
                <a:spcPct val="150000"/>
              </a:lnSpc>
              <a:defRPr/>
            </a:pPr>
            <a:r>
              <a:rPr lang="en-US" sz="1400" b="1" dirty="0">
                <a:solidFill>
                  <a:srgbClr val="FFFFFF"/>
                </a:solidFill>
                <a:latin typeface="Arial" panose="020B0604020202020204"/>
                <a:ea typeface="ＭＳ Ｐゴシック" pitchFamily="-106" charset="-128"/>
                <a:cs typeface="Arial"/>
              </a:rPr>
              <a:t>Smart APM</a:t>
            </a:r>
          </a:p>
        </p:txBody>
      </p:sp>
      <p:sp>
        <p:nvSpPr>
          <p:cNvPr id="93" name="object 14"/>
          <p:cNvSpPr txBox="1"/>
          <p:nvPr/>
        </p:nvSpPr>
        <p:spPr>
          <a:xfrm>
            <a:off x="3133723" y="4854624"/>
            <a:ext cx="2953456" cy="184666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algn="ctr" defTabSz="1219140">
              <a:tabLst>
                <a:tab pos="2503468" algn="l"/>
              </a:tabLst>
              <a:defRPr/>
            </a:pPr>
            <a:r>
              <a:rPr lang="en-US" sz="1200" b="1" spc="-7" dirty="0">
                <a:solidFill>
                  <a:srgbClr val="000000"/>
                </a:solidFill>
                <a:latin typeface="Arial" panose="020B0604020202020204"/>
                <a:cs typeface="Arial"/>
              </a:rPr>
              <a:t>End-to-end Integration Platform</a:t>
            </a:r>
          </a:p>
        </p:txBody>
      </p:sp>
      <p:pic>
        <p:nvPicPr>
          <p:cNvPr id="94" name="Picture 9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7711" y="4263288"/>
            <a:ext cx="734031" cy="429480"/>
          </a:xfrm>
          <a:prstGeom prst="rect">
            <a:avLst/>
          </a:prstGeom>
        </p:spPr>
      </p:pic>
      <p:sp>
        <p:nvSpPr>
          <p:cNvPr id="95" name="object 18"/>
          <p:cNvSpPr/>
          <p:nvPr/>
        </p:nvSpPr>
        <p:spPr>
          <a:xfrm>
            <a:off x="350366" y="4767329"/>
            <a:ext cx="2632481" cy="0"/>
          </a:xfrm>
          <a:custGeom>
            <a:avLst/>
            <a:gdLst/>
            <a:ahLst/>
            <a:cxnLst/>
            <a:rect l="l" t="t" r="r" b="b"/>
            <a:pathLst>
              <a:path w="1828800">
                <a:moveTo>
                  <a:pt x="0" y="0"/>
                </a:moveTo>
                <a:lnTo>
                  <a:pt x="1828800" y="0"/>
                </a:lnTo>
              </a:path>
            </a:pathLst>
          </a:custGeom>
          <a:ln w="3175">
            <a:solidFill>
              <a:schemeClr val="bg1">
                <a:lumMod val="85000"/>
              </a:schemeClr>
            </a:solidFill>
            <a:prstDash val="dash"/>
          </a:ln>
        </p:spPr>
        <p:txBody>
          <a:bodyPr wrap="square" lIns="0" tIns="0" rIns="0" bIns="0" rtlCol="0"/>
          <a:lstStyle/>
          <a:p>
            <a:pPr defTabSz="1219140">
              <a:defRPr/>
            </a:pPr>
            <a:endParaRPr sz="2400" dirty="0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96" name="object 30"/>
          <p:cNvSpPr/>
          <p:nvPr/>
        </p:nvSpPr>
        <p:spPr>
          <a:xfrm>
            <a:off x="3397574" y="4767329"/>
            <a:ext cx="2632481" cy="0"/>
          </a:xfrm>
          <a:custGeom>
            <a:avLst/>
            <a:gdLst/>
            <a:ahLst/>
            <a:cxnLst/>
            <a:rect l="l" t="t" r="r" b="b"/>
            <a:pathLst>
              <a:path w="1828800">
                <a:moveTo>
                  <a:pt x="0" y="0"/>
                </a:moveTo>
                <a:lnTo>
                  <a:pt x="1828800" y="0"/>
                </a:lnTo>
              </a:path>
            </a:pathLst>
          </a:custGeom>
          <a:ln w="3175">
            <a:solidFill>
              <a:schemeClr val="bg1">
                <a:lumMod val="85000"/>
              </a:schemeClr>
            </a:solidFill>
            <a:prstDash val="dash"/>
          </a:ln>
        </p:spPr>
        <p:txBody>
          <a:bodyPr wrap="square" lIns="0" tIns="0" rIns="0" bIns="0" rtlCol="0"/>
          <a:lstStyle/>
          <a:p>
            <a:pPr defTabSz="1219140">
              <a:defRPr/>
            </a:pPr>
            <a:endParaRPr sz="2400" dirty="0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97" name="object 31"/>
          <p:cNvSpPr/>
          <p:nvPr/>
        </p:nvSpPr>
        <p:spPr>
          <a:xfrm>
            <a:off x="6249518" y="4767329"/>
            <a:ext cx="2632481" cy="0"/>
          </a:xfrm>
          <a:custGeom>
            <a:avLst/>
            <a:gdLst/>
            <a:ahLst/>
            <a:cxnLst/>
            <a:rect l="l" t="t" r="r" b="b"/>
            <a:pathLst>
              <a:path w="1828800">
                <a:moveTo>
                  <a:pt x="0" y="0"/>
                </a:moveTo>
                <a:lnTo>
                  <a:pt x="1828800" y="0"/>
                </a:lnTo>
              </a:path>
            </a:pathLst>
          </a:custGeom>
          <a:ln w="3175">
            <a:solidFill>
              <a:schemeClr val="bg1">
                <a:lumMod val="85000"/>
              </a:schemeClr>
            </a:solidFill>
            <a:prstDash val="dash"/>
          </a:ln>
        </p:spPr>
        <p:txBody>
          <a:bodyPr wrap="square" lIns="0" tIns="0" rIns="0" bIns="0" rtlCol="0"/>
          <a:lstStyle/>
          <a:p>
            <a:pPr defTabSz="1219140">
              <a:defRPr/>
            </a:pPr>
            <a:endParaRPr sz="2400" dirty="0">
              <a:solidFill>
                <a:srgbClr val="000000"/>
              </a:solidFill>
              <a:latin typeface="Arial" panose="020B0604020202020204"/>
            </a:endParaRPr>
          </a:p>
        </p:txBody>
      </p:sp>
      <p:pic>
        <p:nvPicPr>
          <p:cNvPr id="98" name="Picture 9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23" r="21622"/>
          <a:stretch/>
        </p:blipFill>
        <p:spPr>
          <a:xfrm>
            <a:off x="7407811" y="4280609"/>
            <a:ext cx="466544" cy="436459"/>
          </a:xfrm>
          <a:prstGeom prst="rect">
            <a:avLst/>
          </a:prstGeom>
        </p:spPr>
      </p:pic>
      <p:pic>
        <p:nvPicPr>
          <p:cNvPr id="99" name="Picture 12" descr="Macys logo.sv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987" y="4365061"/>
            <a:ext cx="941060" cy="241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0" name="object 14"/>
          <p:cNvSpPr txBox="1"/>
          <p:nvPr/>
        </p:nvSpPr>
        <p:spPr>
          <a:xfrm>
            <a:off x="152402" y="4854624"/>
            <a:ext cx="3036313" cy="184666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algn="ctr" defTabSz="1219140">
              <a:tabLst>
                <a:tab pos="2503468" algn="l"/>
              </a:tabLst>
              <a:defRPr/>
            </a:pPr>
            <a:r>
              <a:rPr lang="en-US" sz="1200" b="1" spc="-7" dirty="0">
                <a:solidFill>
                  <a:srgbClr val="000000"/>
                </a:solidFill>
                <a:latin typeface="Arial" panose="020B0604020202020204"/>
                <a:cs typeface="Arial"/>
              </a:rPr>
              <a:t>Backstage DC 2.0 Implementation</a:t>
            </a:r>
          </a:p>
        </p:txBody>
      </p:sp>
      <p:sp>
        <p:nvSpPr>
          <p:cNvPr id="101" name="object 14"/>
          <p:cNvSpPr txBox="1"/>
          <p:nvPr/>
        </p:nvSpPr>
        <p:spPr>
          <a:xfrm>
            <a:off x="6294982" y="4854624"/>
            <a:ext cx="2740340" cy="184666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algn="ctr" defTabSz="1219140">
              <a:tabLst>
                <a:tab pos="2503468" algn="l"/>
              </a:tabLst>
              <a:defRPr/>
            </a:pPr>
            <a:r>
              <a:rPr lang="en-US" sz="1200" b="1" spc="-7" dirty="0">
                <a:solidFill>
                  <a:srgbClr val="000000"/>
                </a:solidFill>
                <a:latin typeface="Arial" panose="020B0604020202020204"/>
                <a:cs typeface="Arial"/>
              </a:rPr>
              <a:t>Sales Modernization</a:t>
            </a:r>
          </a:p>
        </p:txBody>
      </p:sp>
      <p:sp>
        <p:nvSpPr>
          <p:cNvPr id="102" name="object 18"/>
          <p:cNvSpPr/>
          <p:nvPr/>
        </p:nvSpPr>
        <p:spPr>
          <a:xfrm>
            <a:off x="378246" y="5761580"/>
            <a:ext cx="2632481" cy="0"/>
          </a:xfrm>
          <a:custGeom>
            <a:avLst/>
            <a:gdLst/>
            <a:ahLst/>
            <a:cxnLst/>
            <a:rect l="l" t="t" r="r" b="b"/>
            <a:pathLst>
              <a:path w="1828800">
                <a:moveTo>
                  <a:pt x="0" y="0"/>
                </a:moveTo>
                <a:lnTo>
                  <a:pt x="1828800" y="0"/>
                </a:lnTo>
              </a:path>
            </a:pathLst>
          </a:custGeom>
          <a:ln w="3175">
            <a:solidFill>
              <a:schemeClr val="bg1">
                <a:lumMod val="85000"/>
              </a:schemeClr>
            </a:solidFill>
            <a:prstDash val="dash"/>
          </a:ln>
        </p:spPr>
        <p:txBody>
          <a:bodyPr wrap="square" lIns="0" tIns="0" rIns="0" bIns="0" rtlCol="0"/>
          <a:lstStyle/>
          <a:p>
            <a:pPr defTabSz="1219140">
              <a:defRPr/>
            </a:pPr>
            <a:endParaRPr sz="2400" dirty="0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103" name="object 30"/>
          <p:cNvSpPr/>
          <p:nvPr/>
        </p:nvSpPr>
        <p:spPr>
          <a:xfrm>
            <a:off x="3341784" y="5761580"/>
            <a:ext cx="2632481" cy="0"/>
          </a:xfrm>
          <a:custGeom>
            <a:avLst/>
            <a:gdLst/>
            <a:ahLst/>
            <a:cxnLst/>
            <a:rect l="l" t="t" r="r" b="b"/>
            <a:pathLst>
              <a:path w="1828800">
                <a:moveTo>
                  <a:pt x="0" y="0"/>
                </a:moveTo>
                <a:lnTo>
                  <a:pt x="1828800" y="0"/>
                </a:lnTo>
              </a:path>
            </a:pathLst>
          </a:custGeom>
          <a:ln w="3175">
            <a:solidFill>
              <a:schemeClr val="bg1">
                <a:lumMod val="85000"/>
              </a:schemeClr>
            </a:solidFill>
            <a:prstDash val="dash"/>
          </a:ln>
        </p:spPr>
        <p:txBody>
          <a:bodyPr wrap="square" lIns="0" tIns="0" rIns="0" bIns="0" rtlCol="0"/>
          <a:lstStyle/>
          <a:p>
            <a:pPr defTabSz="1219140">
              <a:defRPr/>
            </a:pPr>
            <a:endParaRPr sz="2400" dirty="0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104" name="object 31"/>
          <p:cNvSpPr/>
          <p:nvPr/>
        </p:nvSpPr>
        <p:spPr>
          <a:xfrm>
            <a:off x="9148114" y="4779333"/>
            <a:ext cx="2632481" cy="0"/>
          </a:xfrm>
          <a:custGeom>
            <a:avLst/>
            <a:gdLst/>
            <a:ahLst/>
            <a:cxnLst/>
            <a:rect l="l" t="t" r="r" b="b"/>
            <a:pathLst>
              <a:path w="1828800">
                <a:moveTo>
                  <a:pt x="0" y="0"/>
                </a:moveTo>
                <a:lnTo>
                  <a:pt x="1828800" y="0"/>
                </a:lnTo>
              </a:path>
            </a:pathLst>
          </a:custGeom>
          <a:ln w="3175">
            <a:solidFill>
              <a:schemeClr val="bg1">
                <a:lumMod val="85000"/>
              </a:schemeClr>
            </a:solidFill>
            <a:prstDash val="dash"/>
          </a:ln>
        </p:spPr>
        <p:txBody>
          <a:bodyPr wrap="square" lIns="0" tIns="0" rIns="0" bIns="0" rtlCol="0"/>
          <a:lstStyle/>
          <a:p>
            <a:pPr defTabSz="1219140">
              <a:defRPr/>
            </a:pPr>
            <a:endParaRPr sz="2400" dirty="0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105" name="object 14"/>
          <p:cNvSpPr txBox="1"/>
          <p:nvPr/>
        </p:nvSpPr>
        <p:spPr>
          <a:xfrm>
            <a:off x="3318873" y="5847746"/>
            <a:ext cx="2740340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 defTabSz="1219140">
              <a:tabLst>
                <a:tab pos="2503468" algn="l"/>
              </a:tabLst>
              <a:defRPr/>
            </a:pPr>
            <a:r>
              <a:rPr sz="1200" b="1" spc="-7" dirty="0">
                <a:solidFill>
                  <a:srgbClr val="000000"/>
                </a:solidFill>
                <a:latin typeface="Arial" panose="020B0604020202020204"/>
                <a:cs typeface="Arial"/>
              </a:rPr>
              <a:t> </a:t>
            </a:r>
            <a:r>
              <a:rPr lang="en-US" sz="1200" b="1" spc="-7" dirty="0">
                <a:solidFill>
                  <a:srgbClr val="000000"/>
                </a:solidFill>
                <a:latin typeface="Arial" panose="020B0604020202020204"/>
                <a:cs typeface="Arial"/>
              </a:rPr>
              <a:t>End-to-end DevOps Impl.</a:t>
            </a:r>
          </a:p>
        </p:txBody>
      </p:sp>
      <p:sp>
        <p:nvSpPr>
          <p:cNvPr id="106" name="object 14"/>
          <p:cNvSpPr txBox="1"/>
          <p:nvPr/>
        </p:nvSpPr>
        <p:spPr>
          <a:xfrm>
            <a:off x="152402" y="5847746"/>
            <a:ext cx="3036313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 defTabSz="1219140">
              <a:tabLst>
                <a:tab pos="2503468" algn="l"/>
              </a:tabLst>
              <a:defRPr/>
            </a:pPr>
            <a:r>
              <a:rPr sz="1200" b="1" spc="-7" dirty="0">
                <a:solidFill>
                  <a:srgbClr val="000000"/>
                </a:solidFill>
                <a:latin typeface="Arial" panose="020B0604020202020204"/>
                <a:cs typeface="Arial"/>
              </a:rPr>
              <a:t> </a:t>
            </a:r>
            <a:r>
              <a:rPr lang="en-US" sz="1200" b="1" spc="-7" dirty="0">
                <a:solidFill>
                  <a:srgbClr val="000000"/>
                </a:solidFill>
                <a:latin typeface="Arial" panose="020B0604020202020204"/>
                <a:cs typeface="Arial"/>
              </a:rPr>
              <a:t>DevOps Automation for COTS</a:t>
            </a:r>
          </a:p>
        </p:txBody>
      </p:sp>
      <p:sp>
        <p:nvSpPr>
          <p:cNvPr id="107" name="object 14"/>
          <p:cNvSpPr txBox="1"/>
          <p:nvPr/>
        </p:nvSpPr>
        <p:spPr>
          <a:xfrm>
            <a:off x="9165698" y="4865499"/>
            <a:ext cx="2740340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 defTabSz="1219140">
              <a:tabLst>
                <a:tab pos="2503468" algn="l"/>
              </a:tabLst>
              <a:defRPr/>
            </a:pPr>
            <a:r>
              <a:rPr sz="1200" b="1" spc="-7" dirty="0">
                <a:solidFill>
                  <a:srgbClr val="000000"/>
                </a:solidFill>
                <a:latin typeface="Arial" panose="020B0604020202020204"/>
                <a:cs typeface="Arial"/>
              </a:rPr>
              <a:t> </a:t>
            </a:r>
            <a:r>
              <a:rPr lang="en-US" sz="1200" b="1" spc="-7" dirty="0">
                <a:solidFill>
                  <a:srgbClr val="000000"/>
                </a:solidFill>
                <a:latin typeface="Arial" panose="020B0604020202020204"/>
                <a:cs typeface="Arial"/>
              </a:rPr>
              <a:t>Unified BUILD &amp; RUN model</a:t>
            </a:r>
          </a:p>
        </p:txBody>
      </p:sp>
      <p:pic>
        <p:nvPicPr>
          <p:cNvPr id="108" name="Picture 10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4786" y="5327916"/>
            <a:ext cx="1126084" cy="316891"/>
          </a:xfrm>
          <a:prstGeom prst="rect">
            <a:avLst/>
          </a:prstGeom>
        </p:spPr>
      </p:pic>
      <p:pic>
        <p:nvPicPr>
          <p:cNvPr id="109" name="Picture 10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1378" y="4241064"/>
            <a:ext cx="961189" cy="466253"/>
          </a:xfrm>
          <a:prstGeom prst="rect">
            <a:avLst/>
          </a:prstGeom>
        </p:spPr>
      </p:pic>
      <p:pic>
        <p:nvPicPr>
          <p:cNvPr id="110" name="Picture 109"/>
          <p:cNvPicPr>
            <a:picLocks noChangeAspect="1"/>
          </p:cNvPicPr>
          <p:nvPr/>
        </p:nvPicPr>
        <p:blipFill rotWithShape="1">
          <a:blip r:embed="rId7"/>
          <a:srcRect l="23778" r="20820" b="24693"/>
          <a:stretch/>
        </p:blipFill>
        <p:spPr>
          <a:xfrm>
            <a:off x="1434324" y="5363281"/>
            <a:ext cx="450752" cy="350568"/>
          </a:xfrm>
          <a:prstGeom prst="rect">
            <a:avLst/>
          </a:prstGeom>
        </p:spPr>
      </p:pic>
      <p:sp>
        <p:nvSpPr>
          <p:cNvPr id="112" name="object 32"/>
          <p:cNvSpPr/>
          <p:nvPr/>
        </p:nvSpPr>
        <p:spPr>
          <a:xfrm>
            <a:off x="6370930" y="5757300"/>
            <a:ext cx="2632481" cy="0"/>
          </a:xfrm>
          <a:custGeom>
            <a:avLst/>
            <a:gdLst/>
            <a:ahLst/>
            <a:cxnLst/>
            <a:rect l="l" t="t" r="r" b="b"/>
            <a:pathLst>
              <a:path w="1828800">
                <a:moveTo>
                  <a:pt x="0" y="0"/>
                </a:moveTo>
                <a:lnTo>
                  <a:pt x="1828800" y="0"/>
                </a:lnTo>
              </a:path>
            </a:pathLst>
          </a:custGeom>
          <a:ln w="3175">
            <a:solidFill>
              <a:schemeClr val="bg1">
                <a:lumMod val="85000"/>
              </a:schemeClr>
            </a:solidFill>
            <a:prstDash val="dash"/>
          </a:ln>
        </p:spPr>
        <p:txBody>
          <a:bodyPr wrap="square" lIns="0" tIns="0" rIns="0" bIns="0" rtlCol="0"/>
          <a:lstStyle/>
          <a:p>
            <a:pPr defTabSz="1219140">
              <a:defRPr/>
            </a:pPr>
            <a:endParaRPr sz="2400" dirty="0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113" name="object 33"/>
          <p:cNvSpPr/>
          <p:nvPr/>
        </p:nvSpPr>
        <p:spPr>
          <a:xfrm>
            <a:off x="9322502" y="5757300"/>
            <a:ext cx="2632481" cy="0"/>
          </a:xfrm>
          <a:custGeom>
            <a:avLst/>
            <a:gdLst/>
            <a:ahLst/>
            <a:cxnLst/>
            <a:rect l="l" t="t" r="r" b="b"/>
            <a:pathLst>
              <a:path w="1828800">
                <a:moveTo>
                  <a:pt x="0" y="0"/>
                </a:moveTo>
                <a:lnTo>
                  <a:pt x="1828800" y="0"/>
                </a:lnTo>
              </a:path>
            </a:pathLst>
          </a:custGeom>
          <a:ln w="3175">
            <a:solidFill>
              <a:schemeClr val="bg1">
                <a:lumMod val="85000"/>
              </a:schemeClr>
            </a:solidFill>
            <a:prstDash val="dash"/>
          </a:ln>
        </p:spPr>
        <p:txBody>
          <a:bodyPr wrap="square" lIns="0" tIns="0" rIns="0" bIns="0" rtlCol="0"/>
          <a:lstStyle/>
          <a:p>
            <a:pPr defTabSz="1219140">
              <a:defRPr/>
            </a:pPr>
            <a:endParaRPr sz="2400" dirty="0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114" name="object 14"/>
          <p:cNvSpPr txBox="1"/>
          <p:nvPr/>
        </p:nvSpPr>
        <p:spPr>
          <a:xfrm>
            <a:off x="6145085" y="5799231"/>
            <a:ext cx="3036313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 defTabSz="1219140">
              <a:tabLst>
                <a:tab pos="2503468" algn="l"/>
              </a:tabLst>
              <a:defRPr/>
            </a:pPr>
            <a:r>
              <a:rPr sz="1200" b="1" spc="-7" dirty="0">
                <a:solidFill>
                  <a:srgbClr val="000000"/>
                </a:solidFill>
                <a:latin typeface="Arial" panose="020B0604020202020204"/>
                <a:cs typeface="Arial"/>
              </a:rPr>
              <a:t> </a:t>
            </a:r>
            <a:r>
              <a:rPr lang="en-US" sz="1200" b="1" spc="-7" dirty="0">
                <a:solidFill>
                  <a:srgbClr val="000000"/>
                </a:solidFill>
                <a:latin typeface="Arial" panose="020B0604020202020204"/>
                <a:cs typeface="Arial"/>
              </a:rPr>
              <a:t>App Stability Assessments </a:t>
            </a:r>
          </a:p>
        </p:txBody>
      </p:sp>
      <p:sp>
        <p:nvSpPr>
          <p:cNvPr id="115" name="object 14"/>
          <p:cNvSpPr txBox="1"/>
          <p:nvPr/>
        </p:nvSpPr>
        <p:spPr>
          <a:xfrm>
            <a:off x="9267270" y="5840074"/>
            <a:ext cx="2740340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 defTabSz="1219140">
              <a:tabLst>
                <a:tab pos="2503468" algn="l"/>
              </a:tabLst>
              <a:defRPr/>
            </a:pPr>
            <a:r>
              <a:rPr sz="1200" b="1" spc="-7" dirty="0">
                <a:solidFill>
                  <a:srgbClr val="000000"/>
                </a:solidFill>
                <a:latin typeface="Arial" panose="020B0604020202020204"/>
                <a:cs typeface="Arial"/>
              </a:rPr>
              <a:t> </a:t>
            </a:r>
            <a:r>
              <a:rPr lang="en-US" sz="1200" b="1" spc="-7" dirty="0">
                <a:solidFill>
                  <a:srgbClr val="000000"/>
                </a:solidFill>
                <a:latin typeface="Arial" panose="020B0604020202020204"/>
                <a:cs typeface="Arial"/>
              </a:rPr>
              <a:t>Agile Coaching-as-a-service</a:t>
            </a:r>
          </a:p>
        </p:txBody>
      </p:sp>
      <p:pic>
        <p:nvPicPr>
          <p:cNvPr id="116" name="Picture 11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3900" y="5287073"/>
            <a:ext cx="841859" cy="357735"/>
          </a:xfrm>
          <a:prstGeom prst="rect">
            <a:avLst/>
          </a:prstGeom>
        </p:spPr>
      </p:pic>
      <p:pic>
        <p:nvPicPr>
          <p:cNvPr id="117" name="Picture 1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5370" y="5206424"/>
            <a:ext cx="734031" cy="42948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219025" y="3773893"/>
            <a:ext cx="9936080" cy="2974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09585">
              <a:defRPr/>
            </a:pPr>
            <a:r>
              <a:rPr lang="en-US" sz="1333" dirty="0">
                <a:solidFill>
                  <a:srgbClr val="000000">
                    <a:lumMod val="65000"/>
                    <a:lumOff val="35000"/>
                  </a:srgbClr>
                </a:solidFill>
                <a:latin typeface="Arial" panose="020B0604020202020204"/>
              </a:rPr>
              <a:t>We are the </a:t>
            </a:r>
            <a:r>
              <a:rPr lang="en-US" sz="1333" dirty="0">
                <a:solidFill>
                  <a:srgbClr val="00B140"/>
                </a:solidFill>
                <a:latin typeface="Arial" panose="020B0604020202020204"/>
              </a:rPr>
              <a:t>‘</a:t>
            </a:r>
            <a:r>
              <a:rPr lang="en-US" sz="1333" b="1" dirty="0">
                <a:solidFill>
                  <a:srgbClr val="00B140"/>
                </a:solidFill>
                <a:latin typeface="Arial" panose="020B0604020202020204"/>
              </a:rPr>
              <a:t>Partner of Choice</a:t>
            </a:r>
            <a:r>
              <a:rPr lang="en-US" sz="1333" dirty="0">
                <a:solidFill>
                  <a:srgbClr val="00B140"/>
                </a:solidFill>
                <a:latin typeface="Arial" panose="020B0604020202020204"/>
              </a:rPr>
              <a:t> </a:t>
            </a:r>
            <a:r>
              <a:rPr lang="en-US" sz="1333" b="1" dirty="0">
                <a:solidFill>
                  <a:srgbClr val="00B140"/>
                </a:solidFill>
                <a:latin typeface="Arial" panose="020B0604020202020204"/>
              </a:rPr>
              <a:t>for Engineering Transformation’ </a:t>
            </a:r>
            <a:r>
              <a:rPr lang="en-US" sz="1333" dirty="0">
                <a:solidFill>
                  <a:srgbClr val="000000">
                    <a:lumMod val="65000"/>
                    <a:lumOff val="35000"/>
                  </a:srgbClr>
                </a:solidFill>
                <a:latin typeface="Arial" panose="020B0604020202020204"/>
              </a:rPr>
              <a:t>for major industry leaders across business segments</a:t>
            </a:r>
          </a:p>
        </p:txBody>
      </p:sp>
    </p:spTree>
    <p:extLst>
      <p:ext uri="{BB962C8B-B14F-4D97-AF65-F5344CB8AC3E}">
        <p14:creationId xmlns:p14="http://schemas.microsoft.com/office/powerpoint/2010/main" val="2469174404"/>
      </p:ext>
    </p:extLst>
  </p:cSld>
  <p:clrMapOvr>
    <a:masterClrMapping/>
  </p:clrMapOvr>
</p:sld>
</file>

<file path=ppt/theme/theme1.xml><?xml version="1.0" encoding="utf-8"?>
<a:theme xmlns:a="http://schemas.openxmlformats.org/drawingml/2006/main" name="Cognizant">
  <a:themeElements>
    <a:clrScheme name="Cognizant 180722">
      <a:dk1>
        <a:srgbClr val="0033A0"/>
      </a:dk1>
      <a:lt1>
        <a:srgbClr val="FFFFFF"/>
      </a:lt1>
      <a:dk2>
        <a:srgbClr val="000000"/>
      </a:dk2>
      <a:lt2>
        <a:srgbClr val="FFFFFF"/>
      </a:lt2>
      <a:accent1>
        <a:srgbClr val="0033B4"/>
      </a:accent1>
      <a:accent2>
        <a:srgbClr val="00195A"/>
      </a:accent2>
      <a:accent3>
        <a:srgbClr val="3871FF"/>
      </a:accent3>
      <a:accent4>
        <a:srgbClr val="7BA0FF"/>
      </a:accent4>
      <a:accent5>
        <a:srgbClr val="BDCFFF"/>
      </a:accent5>
      <a:accent6>
        <a:srgbClr val="00B140"/>
      </a:accent6>
      <a:hlink>
        <a:srgbClr val="0033B4"/>
      </a:hlink>
      <a:folHlink>
        <a:srgbClr val="7BA0F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wrap="square" lIns="0" tIns="0" rIns="0" bIns="0" rtlCol="0">
        <a:spAutoFit/>
      </a:bodyPr>
      <a:lstStyle>
        <a:defPPr algn="l">
          <a:defRPr dirty="0" smtClean="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3FEB6863-95DF-4174-BDAE-0C67A64AF232}" vid="{C160C555-C30F-4E80-84FF-D8518884C10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711</Words>
  <Application>Microsoft Macintosh PowerPoint</Application>
  <PresentationFormat>Widescreen</PresentationFormat>
  <Paragraphs>237</Paragraphs>
  <Slides>6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Arial</vt:lpstr>
      <vt:lpstr>Arial Black</vt:lpstr>
      <vt:lpstr>Calibri</vt:lpstr>
      <vt:lpstr>Courier New</vt:lpstr>
      <vt:lpstr>Helvetica Neue Medium</vt:lpstr>
      <vt:lpstr>Cognizant</vt:lpstr>
      <vt:lpstr>Modernize the Digital Enterprise: Our POV on the Futuristic Tech Platform</vt:lpstr>
      <vt:lpstr>Modernize the Digital Enterprise: Application Modernization Approach</vt:lpstr>
      <vt:lpstr>Modernize the Digital Enterprise: Our POV on Cloud Migration/Cloud Native Transformation</vt:lpstr>
      <vt:lpstr>Transform Operating Model: First step is to define Products and Platforms</vt:lpstr>
      <vt:lpstr>Transform Operating Model: Shift to a Product Operating Model</vt:lpstr>
      <vt:lpstr>We can accelerate your Digital Transformation Journey with our assets and engineering transformation expertise</vt:lpstr>
    </vt:vector>
  </TitlesOfParts>
  <Company>Cognizant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Modernize the Digital Enterprise: Our POV on the Futuristic Tech Platform</dc:title>
  <dc:creator>Manchanda, Kartik (Cognizant)</dc:creator>
  <cp:lastModifiedBy>Patel, Parth (Cognizant)</cp:lastModifiedBy>
  <cp:revision>1</cp:revision>
  <dcterms:created xsi:type="dcterms:W3CDTF">2020-09-09T19:11:28Z</dcterms:created>
  <dcterms:modified xsi:type="dcterms:W3CDTF">2020-09-09T19:23:31Z</dcterms:modified>
</cp:coreProperties>
</file>